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svg" ContentType="image/svg+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92"/>
  </p:notesMasterIdLst>
  <p:sldIdLst>
    <p:sldId id="256" r:id="rId2"/>
    <p:sldId id="257" r:id="rId3"/>
    <p:sldId id="258" r:id="rId4"/>
    <p:sldId id="383" r:id="rId5"/>
    <p:sldId id="305" r:id="rId6"/>
    <p:sldId id="306" r:id="rId7"/>
    <p:sldId id="320" r:id="rId8"/>
    <p:sldId id="321" r:id="rId9"/>
    <p:sldId id="309" r:id="rId10"/>
    <p:sldId id="310" r:id="rId11"/>
    <p:sldId id="262" r:id="rId12"/>
    <p:sldId id="263" r:id="rId13"/>
    <p:sldId id="264" r:id="rId14"/>
    <p:sldId id="265" r:id="rId15"/>
    <p:sldId id="269" r:id="rId16"/>
    <p:sldId id="270" r:id="rId17"/>
    <p:sldId id="277" r:id="rId18"/>
    <p:sldId id="282" r:id="rId19"/>
    <p:sldId id="286" r:id="rId20"/>
    <p:sldId id="287" r:id="rId21"/>
    <p:sldId id="311" r:id="rId22"/>
    <p:sldId id="317" r:id="rId23"/>
    <p:sldId id="313" r:id="rId24"/>
    <p:sldId id="312" r:id="rId25"/>
    <p:sldId id="314" r:id="rId26"/>
    <p:sldId id="315" r:id="rId27"/>
    <p:sldId id="316" r:id="rId28"/>
    <p:sldId id="331" r:id="rId29"/>
    <p:sldId id="344" r:id="rId30"/>
    <p:sldId id="330" r:id="rId31"/>
    <p:sldId id="332" r:id="rId32"/>
    <p:sldId id="333" r:id="rId33"/>
    <p:sldId id="329" r:id="rId34"/>
    <p:sldId id="318" r:id="rId35"/>
    <p:sldId id="326" r:id="rId36"/>
    <p:sldId id="327" r:id="rId37"/>
    <p:sldId id="343" r:id="rId38"/>
    <p:sldId id="360" r:id="rId39"/>
    <p:sldId id="361" r:id="rId40"/>
    <p:sldId id="362" r:id="rId41"/>
    <p:sldId id="363" r:id="rId42"/>
    <p:sldId id="328" r:id="rId43"/>
    <p:sldId id="334" r:id="rId44"/>
    <p:sldId id="337" r:id="rId45"/>
    <p:sldId id="338" r:id="rId46"/>
    <p:sldId id="385" r:id="rId47"/>
    <p:sldId id="386" r:id="rId48"/>
    <p:sldId id="387" r:id="rId49"/>
    <p:sldId id="388" r:id="rId50"/>
    <p:sldId id="389" r:id="rId51"/>
    <p:sldId id="390" r:id="rId52"/>
    <p:sldId id="391" r:id="rId53"/>
    <p:sldId id="392" r:id="rId54"/>
    <p:sldId id="393" r:id="rId55"/>
    <p:sldId id="394" r:id="rId56"/>
    <p:sldId id="395" r:id="rId57"/>
    <p:sldId id="396" r:id="rId58"/>
    <p:sldId id="397" r:id="rId59"/>
    <p:sldId id="398" r:id="rId60"/>
    <p:sldId id="399" r:id="rId61"/>
    <p:sldId id="400" r:id="rId62"/>
    <p:sldId id="401" r:id="rId63"/>
    <p:sldId id="402" r:id="rId64"/>
    <p:sldId id="403" r:id="rId65"/>
    <p:sldId id="404" r:id="rId66"/>
    <p:sldId id="405" r:id="rId67"/>
    <p:sldId id="406" r:id="rId68"/>
    <p:sldId id="407" r:id="rId69"/>
    <p:sldId id="408" r:id="rId70"/>
    <p:sldId id="409" r:id="rId71"/>
    <p:sldId id="410" r:id="rId72"/>
    <p:sldId id="411" r:id="rId73"/>
    <p:sldId id="412" r:id="rId74"/>
    <p:sldId id="413" r:id="rId75"/>
    <p:sldId id="414" r:id="rId76"/>
    <p:sldId id="415" r:id="rId77"/>
    <p:sldId id="416" r:id="rId78"/>
    <p:sldId id="417" r:id="rId79"/>
    <p:sldId id="418" r:id="rId80"/>
    <p:sldId id="419" r:id="rId81"/>
    <p:sldId id="420" r:id="rId82"/>
    <p:sldId id="421" r:id="rId83"/>
    <p:sldId id="422" r:id="rId84"/>
    <p:sldId id="423" r:id="rId85"/>
    <p:sldId id="424" r:id="rId86"/>
    <p:sldId id="425" r:id="rId87"/>
    <p:sldId id="426" r:id="rId88"/>
    <p:sldId id="427" r:id="rId89"/>
    <p:sldId id="428" r:id="rId90"/>
    <p:sldId id="384" r:id="rId9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33"/>
    <p:restoredTop sz="94630"/>
  </p:normalViewPr>
  <p:slideViewPr>
    <p:cSldViewPr snapToGrid="0" snapToObjects="1">
      <p:cViewPr varScale="1">
        <p:scale>
          <a:sx n="87" d="100"/>
          <a:sy n="87" d="100"/>
        </p:scale>
        <p:origin x="200" y="18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notesMaster" Target="notesMasters/notesMaster1.xml"/><Relationship Id="rId93" Type="http://schemas.openxmlformats.org/officeDocument/2006/relationships/presProps" Target="presProps.xml"/><Relationship Id="rId94" Type="http://schemas.openxmlformats.org/officeDocument/2006/relationships/viewProps" Target="viewProps.xml"/><Relationship Id="rId95" Type="http://schemas.openxmlformats.org/officeDocument/2006/relationships/theme" Target="theme/theme1.xml"/><Relationship Id="rId9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1A84C-38DF-47A3-A9E1-863C640B5F50}" type="doc">
      <dgm:prSet loTypeId="urn:microsoft.com/office/officeart/2005/8/layout/pyramid1" loCatId="pyramid" qsTypeId="urn:microsoft.com/office/officeart/2005/8/quickstyle/3d7" qsCatId="3D" csTypeId="urn:microsoft.com/office/officeart/2005/8/colors/accent1_2" csCatId="accent1" phldr="1"/>
      <dgm:spPr/>
    </dgm:pt>
    <dgm:pt modelId="{E71E96AB-5F7B-4B68-AF8B-7852CEFACBD2}">
      <dgm:prSet phldrT="[Text]"/>
      <dgm:spPr/>
      <dgm:t>
        <a:bodyPr/>
        <a:lstStyle/>
        <a:p>
          <a:r>
            <a:rPr lang="en-US" dirty="0" smtClean="0"/>
            <a:t>Independent</a:t>
          </a:r>
          <a:endParaRPr lang="en-US" dirty="0"/>
        </a:p>
      </dgm:t>
    </dgm:pt>
    <dgm:pt modelId="{9C729A3F-860C-474B-BC2D-AD71A47FFA0C}" type="parTrans" cxnId="{299D3FBF-9BF4-4FA8-BD1D-72FDCCDF470A}">
      <dgm:prSet/>
      <dgm:spPr/>
      <dgm:t>
        <a:bodyPr/>
        <a:lstStyle/>
        <a:p>
          <a:endParaRPr lang="en-US"/>
        </a:p>
      </dgm:t>
    </dgm:pt>
    <dgm:pt modelId="{F2A5A7CD-30A8-4205-897D-A185BC7F5285}" type="sibTrans" cxnId="{299D3FBF-9BF4-4FA8-BD1D-72FDCCDF470A}">
      <dgm:prSet/>
      <dgm:spPr/>
      <dgm:t>
        <a:bodyPr/>
        <a:lstStyle/>
        <a:p>
          <a:endParaRPr lang="en-US"/>
        </a:p>
      </dgm:t>
    </dgm:pt>
    <dgm:pt modelId="{99BE154A-DE22-4D62-82B6-C2CE25266F72}">
      <dgm:prSet phldrT="[Text]"/>
      <dgm:spPr/>
      <dgm:t>
        <a:bodyPr/>
        <a:lstStyle/>
        <a:p>
          <a:r>
            <a:rPr lang="en-US" dirty="0" smtClean="0"/>
            <a:t>Supervision</a:t>
          </a:r>
          <a:endParaRPr lang="en-US" dirty="0"/>
        </a:p>
      </dgm:t>
    </dgm:pt>
    <dgm:pt modelId="{AF2A43ED-5ABC-4BFD-B8A3-3DC6F6A089E0}" type="parTrans" cxnId="{4095621A-CDDF-4A1C-AC9C-B20B019C6992}">
      <dgm:prSet/>
      <dgm:spPr/>
      <dgm:t>
        <a:bodyPr/>
        <a:lstStyle/>
        <a:p>
          <a:endParaRPr lang="en-US"/>
        </a:p>
      </dgm:t>
    </dgm:pt>
    <dgm:pt modelId="{7717145D-12BA-41F9-9FDE-C1358A693D28}" type="sibTrans" cxnId="{4095621A-CDDF-4A1C-AC9C-B20B019C6992}">
      <dgm:prSet/>
      <dgm:spPr/>
      <dgm:t>
        <a:bodyPr/>
        <a:lstStyle/>
        <a:p>
          <a:endParaRPr lang="en-US"/>
        </a:p>
      </dgm:t>
    </dgm:pt>
    <dgm:pt modelId="{432345DC-CFD0-4561-AF51-C46159519318}">
      <dgm:prSet phldrT="[Text]"/>
      <dgm:spPr/>
      <dgm:t>
        <a:bodyPr/>
        <a:lstStyle/>
        <a:p>
          <a:r>
            <a:rPr lang="en-US" dirty="0" smtClean="0"/>
            <a:t>Mild</a:t>
          </a:r>
          <a:endParaRPr lang="en-US" dirty="0"/>
        </a:p>
      </dgm:t>
    </dgm:pt>
    <dgm:pt modelId="{04F36B26-9670-4598-9E2F-16ABF7BF4A13}" type="parTrans" cxnId="{DAAEBF16-84D3-4B9D-A8B8-AAE95DD0AC47}">
      <dgm:prSet/>
      <dgm:spPr/>
      <dgm:t>
        <a:bodyPr/>
        <a:lstStyle/>
        <a:p>
          <a:endParaRPr lang="en-US"/>
        </a:p>
      </dgm:t>
    </dgm:pt>
    <dgm:pt modelId="{444ECD0F-03FE-4536-8B6D-D8CEF68B22B6}" type="sibTrans" cxnId="{DAAEBF16-84D3-4B9D-A8B8-AAE95DD0AC47}">
      <dgm:prSet/>
      <dgm:spPr/>
      <dgm:t>
        <a:bodyPr/>
        <a:lstStyle/>
        <a:p>
          <a:endParaRPr lang="en-US"/>
        </a:p>
      </dgm:t>
    </dgm:pt>
    <dgm:pt modelId="{E6455C81-C109-451B-A6F5-123BFCD845AD}">
      <dgm:prSet phldrT="[Text]"/>
      <dgm:spPr/>
      <dgm:t>
        <a:bodyPr/>
        <a:lstStyle/>
        <a:p>
          <a:r>
            <a:rPr lang="en-US" dirty="0" smtClean="0"/>
            <a:t>Moderate</a:t>
          </a:r>
          <a:endParaRPr lang="en-US" dirty="0"/>
        </a:p>
      </dgm:t>
    </dgm:pt>
    <dgm:pt modelId="{0E31055A-EAE9-4CF9-BABB-964AE7B378F1}" type="parTrans" cxnId="{5C5CE963-2EE2-46EC-98F7-4E253389D95E}">
      <dgm:prSet/>
      <dgm:spPr/>
      <dgm:t>
        <a:bodyPr/>
        <a:lstStyle/>
        <a:p>
          <a:endParaRPr lang="en-US"/>
        </a:p>
      </dgm:t>
    </dgm:pt>
    <dgm:pt modelId="{67201499-8894-4F91-85F2-3B6AB80D996A}" type="sibTrans" cxnId="{5C5CE963-2EE2-46EC-98F7-4E253389D95E}">
      <dgm:prSet/>
      <dgm:spPr/>
      <dgm:t>
        <a:bodyPr/>
        <a:lstStyle/>
        <a:p>
          <a:endParaRPr lang="en-US"/>
        </a:p>
      </dgm:t>
    </dgm:pt>
    <dgm:pt modelId="{7523E0DB-2E7A-4999-8ABD-3A79AC823EEC}">
      <dgm:prSet phldrT="[Text]"/>
      <dgm:spPr/>
      <dgm:t>
        <a:bodyPr/>
        <a:lstStyle/>
        <a:p>
          <a:r>
            <a:rPr lang="en-US" dirty="0" smtClean="0"/>
            <a:t>Severe</a:t>
          </a:r>
          <a:endParaRPr lang="en-US" dirty="0"/>
        </a:p>
      </dgm:t>
    </dgm:pt>
    <dgm:pt modelId="{9A7E6714-8845-437A-AE43-0658B0727B7C}" type="parTrans" cxnId="{241E8FC3-00AC-4147-81E2-3BB11B210ED4}">
      <dgm:prSet/>
      <dgm:spPr/>
      <dgm:t>
        <a:bodyPr/>
        <a:lstStyle/>
        <a:p>
          <a:endParaRPr lang="en-US"/>
        </a:p>
      </dgm:t>
    </dgm:pt>
    <dgm:pt modelId="{985A514A-2443-47A1-B391-252A1BA707E1}" type="sibTrans" cxnId="{241E8FC3-00AC-4147-81E2-3BB11B210ED4}">
      <dgm:prSet/>
      <dgm:spPr/>
      <dgm:t>
        <a:bodyPr/>
        <a:lstStyle/>
        <a:p>
          <a:endParaRPr lang="en-US"/>
        </a:p>
      </dgm:t>
    </dgm:pt>
    <dgm:pt modelId="{A3183F6D-2077-43EE-8864-B627DFD4F675}">
      <dgm:prSet phldrT="[Text]"/>
      <dgm:spPr/>
      <dgm:t>
        <a:bodyPr/>
        <a:lstStyle/>
        <a:p>
          <a:r>
            <a:rPr lang="en-US" dirty="0" smtClean="0"/>
            <a:t>Marked </a:t>
          </a:r>
          <a:endParaRPr lang="en-US" dirty="0"/>
        </a:p>
      </dgm:t>
    </dgm:pt>
    <dgm:pt modelId="{6E0CA26B-48B0-4BC4-8622-3480F2D6AA68}" type="parTrans" cxnId="{002B9D0F-FB0D-41B8-9F0B-68DD4EF97198}">
      <dgm:prSet/>
      <dgm:spPr/>
      <dgm:t>
        <a:bodyPr/>
        <a:lstStyle/>
        <a:p>
          <a:endParaRPr lang="en-US"/>
        </a:p>
      </dgm:t>
    </dgm:pt>
    <dgm:pt modelId="{E13F254F-63CF-45CE-84C7-FADF78782A84}" type="sibTrans" cxnId="{002B9D0F-FB0D-41B8-9F0B-68DD4EF97198}">
      <dgm:prSet/>
      <dgm:spPr/>
      <dgm:t>
        <a:bodyPr/>
        <a:lstStyle/>
        <a:p>
          <a:endParaRPr lang="en-US"/>
        </a:p>
      </dgm:t>
    </dgm:pt>
    <dgm:pt modelId="{F2617CE7-7F0D-40A8-859F-42CA13A774A2}">
      <dgm:prSet phldrT="[Text]"/>
      <dgm:spPr/>
      <dgm:t>
        <a:bodyPr/>
        <a:lstStyle/>
        <a:p>
          <a:r>
            <a:rPr lang="en-US" dirty="0" smtClean="0"/>
            <a:t>Profound</a:t>
          </a:r>
          <a:endParaRPr lang="en-US" dirty="0"/>
        </a:p>
      </dgm:t>
    </dgm:pt>
    <dgm:pt modelId="{6687B85A-A411-427D-923B-ABAB4A9DFDC0}" type="parTrans" cxnId="{54ACD6A3-5D4C-4E74-A048-E8FA048AA5BB}">
      <dgm:prSet/>
      <dgm:spPr/>
      <dgm:t>
        <a:bodyPr/>
        <a:lstStyle/>
        <a:p>
          <a:endParaRPr lang="en-US"/>
        </a:p>
      </dgm:t>
    </dgm:pt>
    <dgm:pt modelId="{8594BF4D-250E-4C88-8CCA-D483C9B8D65D}" type="sibTrans" cxnId="{54ACD6A3-5D4C-4E74-A048-E8FA048AA5BB}">
      <dgm:prSet/>
      <dgm:spPr/>
      <dgm:t>
        <a:bodyPr/>
        <a:lstStyle/>
        <a:p>
          <a:endParaRPr lang="en-US"/>
        </a:p>
      </dgm:t>
    </dgm:pt>
    <dgm:pt modelId="{AF7C28D9-8D80-4847-A77C-00AE606E8B1C}" type="pres">
      <dgm:prSet presAssocID="{F8D1A84C-38DF-47A3-A9E1-863C640B5F50}" presName="Name0" presStyleCnt="0">
        <dgm:presLayoutVars>
          <dgm:dir/>
          <dgm:animLvl val="lvl"/>
          <dgm:resizeHandles val="exact"/>
        </dgm:presLayoutVars>
      </dgm:prSet>
      <dgm:spPr/>
    </dgm:pt>
    <dgm:pt modelId="{9C8DB40B-8EA5-4FED-A745-DE9A047E1774}" type="pres">
      <dgm:prSet presAssocID="{E71E96AB-5F7B-4B68-AF8B-7852CEFACBD2}" presName="Name8" presStyleCnt="0"/>
      <dgm:spPr/>
    </dgm:pt>
    <dgm:pt modelId="{639B2E53-4700-43E4-B0C7-DC7525B7BCD5}" type="pres">
      <dgm:prSet presAssocID="{E71E96AB-5F7B-4B68-AF8B-7852CEFACBD2}" presName="level" presStyleLbl="node1" presStyleIdx="0" presStyleCnt="7">
        <dgm:presLayoutVars>
          <dgm:chMax val="1"/>
          <dgm:bulletEnabled val="1"/>
        </dgm:presLayoutVars>
      </dgm:prSet>
      <dgm:spPr/>
      <dgm:t>
        <a:bodyPr/>
        <a:lstStyle/>
        <a:p>
          <a:endParaRPr lang="en-US"/>
        </a:p>
      </dgm:t>
    </dgm:pt>
    <dgm:pt modelId="{F6BB3645-3BEF-4785-A7BE-FA0C9D67D536}" type="pres">
      <dgm:prSet presAssocID="{E71E96AB-5F7B-4B68-AF8B-7852CEFACBD2}" presName="levelTx" presStyleLbl="revTx" presStyleIdx="0" presStyleCnt="0">
        <dgm:presLayoutVars>
          <dgm:chMax val="1"/>
          <dgm:bulletEnabled val="1"/>
        </dgm:presLayoutVars>
      </dgm:prSet>
      <dgm:spPr/>
      <dgm:t>
        <a:bodyPr/>
        <a:lstStyle/>
        <a:p>
          <a:endParaRPr lang="en-US"/>
        </a:p>
      </dgm:t>
    </dgm:pt>
    <dgm:pt modelId="{93B74E24-9C9C-4915-A5E6-7287BFC61171}" type="pres">
      <dgm:prSet presAssocID="{99BE154A-DE22-4D62-82B6-C2CE25266F72}" presName="Name8" presStyleCnt="0"/>
      <dgm:spPr/>
    </dgm:pt>
    <dgm:pt modelId="{9A6F65A0-99E7-45DF-9422-18137528E688}" type="pres">
      <dgm:prSet presAssocID="{99BE154A-DE22-4D62-82B6-C2CE25266F72}" presName="level" presStyleLbl="node1" presStyleIdx="1" presStyleCnt="7">
        <dgm:presLayoutVars>
          <dgm:chMax val="1"/>
          <dgm:bulletEnabled val="1"/>
        </dgm:presLayoutVars>
      </dgm:prSet>
      <dgm:spPr/>
      <dgm:t>
        <a:bodyPr/>
        <a:lstStyle/>
        <a:p>
          <a:endParaRPr lang="en-US"/>
        </a:p>
      </dgm:t>
    </dgm:pt>
    <dgm:pt modelId="{CA3AFF88-3268-4979-BD58-8F1F4B31A450}" type="pres">
      <dgm:prSet presAssocID="{99BE154A-DE22-4D62-82B6-C2CE25266F72}" presName="levelTx" presStyleLbl="revTx" presStyleIdx="0" presStyleCnt="0">
        <dgm:presLayoutVars>
          <dgm:chMax val="1"/>
          <dgm:bulletEnabled val="1"/>
        </dgm:presLayoutVars>
      </dgm:prSet>
      <dgm:spPr/>
      <dgm:t>
        <a:bodyPr/>
        <a:lstStyle/>
        <a:p>
          <a:endParaRPr lang="en-US"/>
        </a:p>
      </dgm:t>
    </dgm:pt>
    <dgm:pt modelId="{6E2ED5EA-5572-4C7C-9051-4EE9EF85AC11}" type="pres">
      <dgm:prSet presAssocID="{432345DC-CFD0-4561-AF51-C46159519318}" presName="Name8" presStyleCnt="0"/>
      <dgm:spPr/>
    </dgm:pt>
    <dgm:pt modelId="{35176A01-8983-49EB-979A-F26F3E1B1EDB}" type="pres">
      <dgm:prSet presAssocID="{432345DC-CFD0-4561-AF51-C46159519318}" presName="level" presStyleLbl="node1" presStyleIdx="2" presStyleCnt="7">
        <dgm:presLayoutVars>
          <dgm:chMax val="1"/>
          <dgm:bulletEnabled val="1"/>
        </dgm:presLayoutVars>
      </dgm:prSet>
      <dgm:spPr/>
      <dgm:t>
        <a:bodyPr/>
        <a:lstStyle/>
        <a:p>
          <a:endParaRPr lang="en-US"/>
        </a:p>
      </dgm:t>
    </dgm:pt>
    <dgm:pt modelId="{9FDFB752-DC51-4DF4-9E56-D44C15F45900}" type="pres">
      <dgm:prSet presAssocID="{432345DC-CFD0-4561-AF51-C46159519318}" presName="levelTx" presStyleLbl="revTx" presStyleIdx="0" presStyleCnt="0">
        <dgm:presLayoutVars>
          <dgm:chMax val="1"/>
          <dgm:bulletEnabled val="1"/>
        </dgm:presLayoutVars>
      </dgm:prSet>
      <dgm:spPr/>
      <dgm:t>
        <a:bodyPr/>
        <a:lstStyle/>
        <a:p>
          <a:endParaRPr lang="en-US"/>
        </a:p>
      </dgm:t>
    </dgm:pt>
    <dgm:pt modelId="{61CE873F-51D7-4866-9C3A-99ED1A136318}" type="pres">
      <dgm:prSet presAssocID="{E6455C81-C109-451B-A6F5-123BFCD845AD}" presName="Name8" presStyleCnt="0"/>
      <dgm:spPr/>
    </dgm:pt>
    <dgm:pt modelId="{AADA9468-EB06-487D-AE84-36BA7134B9BB}" type="pres">
      <dgm:prSet presAssocID="{E6455C81-C109-451B-A6F5-123BFCD845AD}" presName="level" presStyleLbl="node1" presStyleIdx="3" presStyleCnt="7">
        <dgm:presLayoutVars>
          <dgm:chMax val="1"/>
          <dgm:bulletEnabled val="1"/>
        </dgm:presLayoutVars>
      </dgm:prSet>
      <dgm:spPr/>
      <dgm:t>
        <a:bodyPr/>
        <a:lstStyle/>
        <a:p>
          <a:endParaRPr lang="en-US"/>
        </a:p>
      </dgm:t>
    </dgm:pt>
    <dgm:pt modelId="{E95A3498-E29B-472E-B986-02197008D6D7}" type="pres">
      <dgm:prSet presAssocID="{E6455C81-C109-451B-A6F5-123BFCD845AD}" presName="levelTx" presStyleLbl="revTx" presStyleIdx="0" presStyleCnt="0">
        <dgm:presLayoutVars>
          <dgm:chMax val="1"/>
          <dgm:bulletEnabled val="1"/>
        </dgm:presLayoutVars>
      </dgm:prSet>
      <dgm:spPr/>
      <dgm:t>
        <a:bodyPr/>
        <a:lstStyle/>
        <a:p>
          <a:endParaRPr lang="en-US"/>
        </a:p>
      </dgm:t>
    </dgm:pt>
    <dgm:pt modelId="{E9476427-4687-41CF-A508-6AB82BDEE2B9}" type="pres">
      <dgm:prSet presAssocID="{7523E0DB-2E7A-4999-8ABD-3A79AC823EEC}" presName="Name8" presStyleCnt="0"/>
      <dgm:spPr/>
    </dgm:pt>
    <dgm:pt modelId="{1E504E60-5BE8-47E4-8648-745E1C3E1D3A}" type="pres">
      <dgm:prSet presAssocID="{7523E0DB-2E7A-4999-8ABD-3A79AC823EEC}" presName="level" presStyleLbl="node1" presStyleIdx="4" presStyleCnt="7">
        <dgm:presLayoutVars>
          <dgm:chMax val="1"/>
          <dgm:bulletEnabled val="1"/>
        </dgm:presLayoutVars>
      </dgm:prSet>
      <dgm:spPr/>
      <dgm:t>
        <a:bodyPr/>
        <a:lstStyle/>
        <a:p>
          <a:endParaRPr lang="en-US"/>
        </a:p>
      </dgm:t>
    </dgm:pt>
    <dgm:pt modelId="{533E0174-A6E4-4FE1-BBF8-1F9851CF27FA}" type="pres">
      <dgm:prSet presAssocID="{7523E0DB-2E7A-4999-8ABD-3A79AC823EEC}" presName="levelTx" presStyleLbl="revTx" presStyleIdx="0" presStyleCnt="0">
        <dgm:presLayoutVars>
          <dgm:chMax val="1"/>
          <dgm:bulletEnabled val="1"/>
        </dgm:presLayoutVars>
      </dgm:prSet>
      <dgm:spPr/>
      <dgm:t>
        <a:bodyPr/>
        <a:lstStyle/>
        <a:p>
          <a:endParaRPr lang="en-US"/>
        </a:p>
      </dgm:t>
    </dgm:pt>
    <dgm:pt modelId="{599D322E-2932-43BC-9861-6FB5E02E6FF1}" type="pres">
      <dgm:prSet presAssocID="{A3183F6D-2077-43EE-8864-B627DFD4F675}" presName="Name8" presStyleCnt="0"/>
      <dgm:spPr/>
    </dgm:pt>
    <dgm:pt modelId="{E87F8E59-9360-4707-B619-219A24D27A8D}" type="pres">
      <dgm:prSet presAssocID="{A3183F6D-2077-43EE-8864-B627DFD4F675}" presName="level" presStyleLbl="node1" presStyleIdx="5" presStyleCnt="7">
        <dgm:presLayoutVars>
          <dgm:chMax val="1"/>
          <dgm:bulletEnabled val="1"/>
        </dgm:presLayoutVars>
      </dgm:prSet>
      <dgm:spPr/>
      <dgm:t>
        <a:bodyPr/>
        <a:lstStyle/>
        <a:p>
          <a:endParaRPr lang="en-US"/>
        </a:p>
      </dgm:t>
    </dgm:pt>
    <dgm:pt modelId="{EE65AAAE-F5EA-4FFF-ACB5-D57608F43260}" type="pres">
      <dgm:prSet presAssocID="{A3183F6D-2077-43EE-8864-B627DFD4F675}" presName="levelTx" presStyleLbl="revTx" presStyleIdx="0" presStyleCnt="0">
        <dgm:presLayoutVars>
          <dgm:chMax val="1"/>
          <dgm:bulletEnabled val="1"/>
        </dgm:presLayoutVars>
      </dgm:prSet>
      <dgm:spPr/>
      <dgm:t>
        <a:bodyPr/>
        <a:lstStyle/>
        <a:p>
          <a:endParaRPr lang="en-US"/>
        </a:p>
      </dgm:t>
    </dgm:pt>
    <dgm:pt modelId="{419A9C60-D02F-4CB0-AE1B-32C82663F584}" type="pres">
      <dgm:prSet presAssocID="{F2617CE7-7F0D-40A8-859F-42CA13A774A2}" presName="Name8" presStyleCnt="0"/>
      <dgm:spPr/>
    </dgm:pt>
    <dgm:pt modelId="{7B5D2E3F-16E5-422C-B92C-5AB5AFFC1E48}" type="pres">
      <dgm:prSet presAssocID="{F2617CE7-7F0D-40A8-859F-42CA13A774A2}" presName="level" presStyleLbl="node1" presStyleIdx="6" presStyleCnt="7" custLinFactNeighborY="13368">
        <dgm:presLayoutVars>
          <dgm:chMax val="1"/>
          <dgm:bulletEnabled val="1"/>
        </dgm:presLayoutVars>
      </dgm:prSet>
      <dgm:spPr/>
      <dgm:t>
        <a:bodyPr/>
        <a:lstStyle/>
        <a:p>
          <a:endParaRPr lang="en-US"/>
        </a:p>
      </dgm:t>
    </dgm:pt>
    <dgm:pt modelId="{82F3D152-4F64-4906-8561-12FACE2C1996}" type="pres">
      <dgm:prSet presAssocID="{F2617CE7-7F0D-40A8-859F-42CA13A774A2}" presName="levelTx" presStyleLbl="revTx" presStyleIdx="0" presStyleCnt="0">
        <dgm:presLayoutVars>
          <dgm:chMax val="1"/>
          <dgm:bulletEnabled val="1"/>
        </dgm:presLayoutVars>
      </dgm:prSet>
      <dgm:spPr/>
      <dgm:t>
        <a:bodyPr/>
        <a:lstStyle/>
        <a:p>
          <a:endParaRPr lang="en-US"/>
        </a:p>
      </dgm:t>
    </dgm:pt>
  </dgm:ptLst>
  <dgm:cxnLst>
    <dgm:cxn modelId="{4095621A-CDDF-4A1C-AC9C-B20B019C6992}" srcId="{F8D1A84C-38DF-47A3-A9E1-863C640B5F50}" destId="{99BE154A-DE22-4D62-82B6-C2CE25266F72}" srcOrd="1" destOrd="0" parTransId="{AF2A43ED-5ABC-4BFD-B8A3-3DC6F6A089E0}" sibTransId="{7717145D-12BA-41F9-9FDE-C1358A693D28}"/>
    <dgm:cxn modelId="{D6EAB9CA-138C-FD44-9FB2-3FAF64E4D7BE}" type="presOf" srcId="{99BE154A-DE22-4D62-82B6-C2CE25266F72}" destId="{9A6F65A0-99E7-45DF-9422-18137528E688}" srcOrd="0" destOrd="0" presId="urn:microsoft.com/office/officeart/2005/8/layout/pyramid1"/>
    <dgm:cxn modelId="{002B9D0F-FB0D-41B8-9F0B-68DD4EF97198}" srcId="{F8D1A84C-38DF-47A3-A9E1-863C640B5F50}" destId="{A3183F6D-2077-43EE-8864-B627DFD4F675}" srcOrd="5" destOrd="0" parTransId="{6E0CA26B-48B0-4BC4-8622-3480F2D6AA68}" sibTransId="{E13F254F-63CF-45CE-84C7-FADF78782A84}"/>
    <dgm:cxn modelId="{06C8A7E6-A47A-A040-BFCB-2456DFE2963E}" type="presOf" srcId="{7523E0DB-2E7A-4999-8ABD-3A79AC823EEC}" destId="{533E0174-A6E4-4FE1-BBF8-1F9851CF27FA}" srcOrd="1" destOrd="0" presId="urn:microsoft.com/office/officeart/2005/8/layout/pyramid1"/>
    <dgm:cxn modelId="{BD604771-824B-EC44-B0A7-7535C62B4A75}" type="presOf" srcId="{F2617CE7-7F0D-40A8-859F-42CA13A774A2}" destId="{82F3D152-4F64-4906-8561-12FACE2C1996}" srcOrd="1" destOrd="0" presId="urn:microsoft.com/office/officeart/2005/8/layout/pyramid1"/>
    <dgm:cxn modelId="{2E11C231-BCAE-FF45-A393-2DFE8C683327}" type="presOf" srcId="{E6455C81-C109-451B-A6F5-123BFCD845AD}" destId="{E95A3498-E29B-472E-B986-02197008D6D7}" srcOrd="1" destOrd="0" presId="urn:microsoft.com/office/officeart/2005/8/layout/pyramid1"/>
    <dgm:cxn modelId="{19420EBA-9007-7540-AF57-B14E2A9E64E7}" type="presOf" srcId="{7523E0DB-2E7A-4999-8ABD-3A79AC823EEC}" destId="{1E504E60-5BE8-47E4-8648-745E1C3E1D3A}" srcOrd="0" destOrd="0" presId="urn:microsoft.com/office/officeart/2005/8/layout/pyramid1"/>
    <dgm:cxn modelId="{54ACD6A3-5D4C-4E74-A048-E8FA048AA5BB}" srcId="{F8D1A84C-38DF-47A3-A9E1-863C640B5F50}" destId="{F2617CE7-7F0D-40A8-859F-42CA13A774A2}" srcOrd="6" destOrd="0" parTransId="{6687B85A-A411-427D-923B-ABAB4A9DFDC0}" sibTransId="{8594BF4D-250E-4C88-8CCA-D483C9B8D65D}"/>
    <dgm:cxn modelId="{DAAEBF16-84D3-4B9D-A8B8-AAE95DD0AC47}" srcId="{F8D1A84C-38DF-47A3-A9E1-863C640B5F50}" destId="{432345DC-CFD0-4561-AF51-C46159519318}" srcOrd="2" destOrd="0" parTransId="{04F36B26-9670-4598-9E2F-16ABF7BF4A13}" sibTransId="{444ECD0F-03FE-4536-8B6D-D8CEF68B22B6}"/>
    <dgm:cxn modelId="{84B0C4C9-784E-C348-BC5C-8A6CAAD84C71}" type="presOf" srcId="{432345DC-CFD0-4561-AF51-C46159519318}" destId="{35176A01-8983-49EB-979A-F26F3E1B1EDB}" srcOrd="0" destOrd="0" presId="urn:microsoft.com/office/officeart/2005/8/layout/pyramid1"/>
    <dgm:cxn modelId="{EA200103-33ED-064F-94A5-89559B2F2C95}" type="presOf" srcId="{A3183F6D-2077-43EE-8864-B627DFD4F675}" destId="{EE65AAAE-F5EA-4FFF-ACB5-D57608F43260}" srcOrd="1" destOrd="0" presId="urn:microsoft.com/office/officeart/2005/8/layout/pyramid1"/>
    <dgm:cxn modelId="{A55532C6-7D18-2C4B-88CE-0424B2DF59A1}" type="presOf" srcId="{E71E96AB-5F7B-4B68-AF8B-7852CEFACBD2}" destId="{639B2E53-4700-43E4-B0C7-DC7525B7BCD5}" srcOrd="0" destOrd="0" presId="urn:microsoft.com/office/officeart/2005/8/layout/pyramid1"/>
    <dgm:cxn modelId="{299D3FBF-9BF4-4FA8-BD1D-72FDCCDF470A}" srcId="{F8D1A84C-38DF-47A3-A9E1-863C640B5F50}" destId="{E71E96AB-5F7B-4B68-AF8B-7852CEFACBD2}" srcOrd="0" destOrd="0" parTransId="{9C729A3F-860C-474B-BC2D-AD71A47FFA0C}" sibTransId="{F2A5A7CD-30A8-4205-897D-A185BC7F5285}"/>
    <dgm:cxn modelId="{1C780900-E8A0-B44F-A1A1-4C2FED8A3C95}" type="presOf" srcId="{432345DC-CFD0-4561-AF51-C46159519318}" destId="{9FDFB752-DC51-4DF4-9E56-D44C15F45900}" srcOrd="1" destOrd="0" presId="urn:microsoft.com/office/officeart/2005/8/layout/pyramid1"/>
    <dgm:cxn modelId="{3E2559D6-13C5-B84E-8F79-61D119D5EB84}" type="presOf" srcId="{F8D1A84C-38DF-47A3-A9E1-863C640B5F50}" destId="{AF7C28D9-8D80-4847-A77C-00AE606E8B1C}" srcOrd="0" destOrd="0" presId="urn:microsoft.com/office/officeart/2005/8/layout/pyramid1"/>
    <dgm:cxn modelId="{C82D56A5-D49D-DD45-803E-91A24DC65EE5}" type="presOf" srcId="{E71E96AB-5F7B-4B68-AF8B-7852CEFACBD2}" destId="{F6BB3645-3BEF-4785-A7BE-FA0C9D67D536}" srcOrd="1" destOrd="0" presId="urn:microsoft.com/office/officeart/2005/8/layout/pyramid1"/>
    <dgm:cxn modelId="{4D20C8C1-7221-C542-94BC-1BEEC0E8BB9C}" type="presOf" srcId="{A3183F6D-2077-43EE-8864-B627DFD4F675}" destId="{E87F8E59-9360-4707-B619-219A24D27A8D}" srcOrd="0" destOrd="0" presId="urn:microsoft.com/office/officeart/2005/8/layout/pyramid1"/>
    <dgm:cxn modelId="{5DB56DE7-15AB-884F-A9CF-F4C124F9E875}" type="presOf" srcId="{F2617CE7-7F0D-40A8-859F-42CA13A774A2}" destId="{7B5D2E3F-16E5-422C-B92C-5AB5AFFC1E48}" srcOrd="0" destOrd="0" presId="urn:microsoft.com/office/officeart/2005/8/layout/pyramid1"/>
    <dgm:cxn modelId="{960418ED-B7F4-E348-8316-54B5D254A7D5}" type="presOf" srcId="{99BE154A-DE22-4D62-82B6-C2CE25266F72}" destId="{CA3AFF88-3268-4979-BD58-8F1F4B31A450}" srcOrd="1" destOrd="0" presId="urn:microsoft.com/office/officeart/2005/8/layout/pyramid1"/>
    <dgm:cxn modelId="{A39A26C7-E008-0D40-8B86-AE74B8513BEC}" type="presOf" srcId="{E6455C81-C109-451B-A6F5-123BFCD845AD}" destId="{AADA9468-EB06-487D-AE84-36BA7134B9BB}" srcOrd="0" destOrd="0" presId="urn:microsoft.com/office/officeart/2005/8/layout/pyramid1"/>
    <dgm:cxn modelId="{5C5CE963-2EE2-46EC-98F7-4E253389D95E}" srcId="{F8D1A84C-38DF-47A3-A9E1-863C640B5F50}" destId="{E6455C81-C109-451B-A6F5-123BFCD845AD}" srcOrd="3" destOrd="0" parTransId="{0E31055A-EAE9-4CF9-BABB-964AE7B378F1}" sibTransId="{67201499-8894-4F91-85F2-3B6AB80D996A}"/>
    <dgm:cxn modelId="{241E8FC3-00AC-4147-81E2-3BB11B210ED4}" srcId="{F8D1A84C-38DF-47A3-A9E1-863C640B5F50}" destId="{7523E0DB-2E7A-4999-8ABD-3A79AC823EEC}" srcOrd="4" destOrd="0" parTransId="{9A7E6714-8845-437A-AE43-0658B0727B7C}" sibTransId="{985A514A-2443-47A1-B391-252A1BA707E1}"/>
    <dgm:cxn modelId="{91326578-D609-4342-AD5F-2728BCCF3FA1}" type="presParOf" srcId="{AF7C28D9-8D80-4847-A77C-00AE606E8B1C}" destId="{9C8DB40B-8EA5-4FED-A745-DE9A047E1774}" srcOrd="0" destOrd="0" presId="urn:microsoft.com/office/officeart/2005/8/layout/pyramid1"/>
    <dgm:cxn modelId="{E04F11BF-8A0F-4B4F-B2ED-8D45A52B5628}" type="presParOf" srcId="{9C8DB40B-8EA5-4FED-A745-DE9A047E1774}" destId="{639B2E53-4700-43E4-B0C7-DC7525B7BCD5}" srcOrd="0" destOrd="0" presId="urn:microsoft.com/office/officeart/2005/8/layout/pyramid1"/>
    <dgm:cxn modelId="{F69E0F47-35B0-7340-9E16-6F1ECE921BC7}" type="presParOf" srcId="{9C8DB40B-8EA5-4FED-A745-DE9A047E1774}" destId="{F6BB3645-3BEF-4785-A7BE-FA0C9D67D536}" srcOrd="1" destOrd="0" presId="urn:microsoft.com/office/officeart/2005/8/layout/pyramid1"/>
    <dgm:cxn modelId="{234BD1E2-3CF5-1645-B76C-5B8740A42399}" type="presParOf" srcId="{AF7C28D9-8D80-4847-A77C-00AE606E8B1C}" destId="{93B74E24-9C9C-4915-A5E6-7287BFC61171}" srcOrd="1" destOrd="0" presId="urn:microsoft.com/office/officeart/2005/8/layout/pyramid1"/>
    <dgm:cxn modelId="{279A0AF7-9794-7941-80D5-E507E7B34436}" type="presParOf" srcId="{93B74E24-9C9C-4915-A5E6-7287BFC61171}" destId="{9A6F65A0-99E7-45DF-9422-18137528E688}" srcOrd="0" destOrd="0" presId="urn:microsoft.com/office/officeart/2005/8/layout/pyramid1"/>
    <dgm:cxn modelId="{E921D6F7-5EB3-3A4E-9E57-80CE2CF38019}" type="presParOf" srcId="{93B74E24-9C9C-4915-A5E6-7287BFC61171}" destId="{CA3AFF88-3268-4979-BD58-8F1F4B31A450}" srcOrd="1" destOrd="0" presId="urn:microsoft.com/office/officeart/2005/8/layout/pyramid1"/>
    <dgm:cxn modelId="{452A7060-DC15-CC49-90F8-9A2965CC6DCB}" type="presParOf" srcId="{AF7C28D9-8D80-4847-A77C-00AE606E8B1C}" destId="{6E2ED5EA-5572-4C7C-9051-4EE9EF85AC11}" srcOrd="2" destOrd="0" presId="urn:microsoft.com/office/officeart/2005/8/layout/pyramid1"/>
    <dgm:cxn modelId="{88AC4D3B-70EA-5349-A222-8E073E539F63}" type="presParOf" srcId="{6E2ED5EA-5572-4C7C-9051-4EE9EF85AC11}" destId="{35176A01-8983-49EB-979A-F26F3E1B1EDB}" srcOrd="0" destOrd="0" presId="urn:microsoft.com/office/officeart/2005/8/layout/pyramid1"/>
    <dgm:cxn modelId="{0427E66A-D932-3E4B-A542-AE03939F7D61}" type="presParOf" srcId="{6E2ED5EA-5572-4C7C-9051-4EE9EF85AC11}" destId="{9FDFB752-DC51-4DF4-9E56-D44C15F45900}" srcOrd="1" destOrd="0" presId="urn:microsoft.com/office/officeart/2005/8/layout/pyramid1"/>
    <dgm:cxn modelId="{465B4F58-1BA9-3E49-B86C-C0970E55E4B2}" type="presParOf" srcId="{AF7C28D9-8D80-4847-A77C-00AE606E8B1C}" destId="{61CE873F-51D7-4866-9C3A-99ED1A136318}" srcOrd="3" destOrd="0" presId="urn:microsoft.com/office/officeart/2005/8/layout/pyramid1"/>
    <dgm:cxn modelId="{6B6B3984-C2C7-484E-88CE-F1E4C9EB0661}" type="presParOf" srcId="{61CE873F-51D7-4866-9C3A-99ED1A136318}" destId="{AADA9468-EB06-487D-AE84-36BA7134B9BB}" srcOrd="0" destOrd="0" presId="urn:microsoft.com/office/officeart/2005/8/layout/pyramid1"/>
    <dgm:cxn modelId="{AA5CB839-0C3F-1046-BA44-03A4E374E5CE}" type="presParOf" srcId="{61CE873F-51D7-4866-9C3A-99ED1A136318}" destId="{E95A3498-E29B-472E-B986-02197008D6D7}" srcOrd="1" destOrd="0" presId="urn:microsoft.com/office/officeart/2005/8/layout/pyramid1"/>
    <dgm:cxn modelId="{8CBD2CBD-8210-5846-8221-2F1D7095CEF9}" type="presParOf" srcId="{AF7C28D9-8D80-4847-A77C-00AE606E8B1C}" destId="{E9476427-4687-41CF-A508-6AB82BDEE2B9}" srcOrd="4" destOrd="0" presId="urn:microsoft.com/office/officeart/2005/8/layout/pyramid1"/>
    <dgm:cxn modelId="{FBE7B712-16AE-9E47-8425-61F045E4802A}" type="presParOf" srcId="{E9476427-4687-41CF-A508-6AB82BDEE2B9}" destId="{1E504E60-5BE8-47E4-8648-745E1C3E1D3A}" srcOrd="0" destOrd="0" presId="urn:microsoft.com/office/officeart/2005/8/layout/pyramid1"/>
    <dgm:cxn modelId="{97850BC7-8E7E-8E48-814D-21D3BF63FD59}" type="presParOf" srcId="{E9476427-4687-41CF-A508-6AB82BDEE2B9}" destId="{533E0174-A6E4-4FE1-BBF8-1F9851CF27FA}" srcOrd="1" destOrd="0" presId="urn:microsoft.com/office/officeart/2005/8/layout/pyramid1"/>
    <dgm:cxn modelId="{6D58BC49-C507-6148-B6B3-E13763752F0D}" type="presParOf" srcId="{AF7C28D9-8D80-4847-A77C-00AE606E8B1C}" destId="{599D322E-2932-43BC-9861-6FB5E02E6FF1}" srcOrd="5" destOrd="0" presId="urn:microsoft.com/office/officeart/2005/8/layout/pyramid1"/>
    <dgm:cxn modelId="{D80363DC-F8E0-B942-BFBD-2748D92DC140}" type="presParOf" srcId="{599D322E-2932-43BC-9861-6FB5E02E6FF1}" destId="{E87F8E59-9360-4707-B619-219A24D27A8D}" srcOrd="0" destOrd="0" presId="urn:microsoft.com/office/officeart/2005/8/layout/pyramid1"/>
    <dgm:cxn modelId="{6296C17E-957D-374E-A54A-04064499AC02}" type="presParOf" srcId="{599D322E-2932-43BC-9861-6FB5E02E6FF1}" destId="{EE65AAAE-F5EA-4FFF-ACB5-D57608F43260}" srcOrd="1" destOrd="0" presId="urn:microsoft.com/office/officeart/2005/8/layout/pyramid1"/>
    <dgm:cxn modelId="{245138A3-B827-2845-8F12-2671DE367C9E}" type="presParOf" srcId="{AF7C28D9-8D80-4847-A77C-00AE606E8B1C}" destId="{419A9C60-D02F-4CB0-AE1B-32C82663F584}" srcOrd="6" destOrd="0" presId="urn:microsoft.com/office/officeart/2005/8/layout/pyramid1"/>
    <dgm:cxn modelId="{6AFC31CA-ECE7-4F42-B3E3-2906F3AF8F88}" type="presParOf" srcId="{419A9C60-D02F-4CB0-AE1B-32C82663F584}" destId="{7B5D2E3F-16E5-422C-B92C-5AB5AFFC1E48}" srcOrd="0" destOrd="0" presId="urn:microsoft.com/office/officeart/2005/8/layout/pyramid1"/>
    <dgm:cxn modelId="{9D5A9193-51D9-F746-B589-54F823C2F9F7}" type="presParOf" srcId="{419A9C60-D02F-4CB0-AE1B-32C82663F584}" destId="{82F3D152-4F64-4906-8561-12FACE2C199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88BE09-6E52-4F81-8B31-1FAD82167B4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73CCBC8-0746-493E-9B35-EBBD05E8623A}">
      <dgm:prSet phldrT="[Text]"/>
      <dgm:spPr/>
      <dgm:t>
        <a:bodyPr/>
        <a:lstStyle/>
        <a:p>
          <a:r>
            <a:rPr lang="en-US" dirty="0" smtClean="0"/>
            <a:t>PT</a:t>
          </a:r>
          <a:endParaRPr lang="en-US" dirty="0"/>
        </a:p>
      </dgm:t>
    </dgm:pt>
    <dgm:pt modelId="{291BD705-85E2-4B38-A0AC-13502D013802}" type="parTrans" cxnId="{35820390-4DE7-4FA3-BEC0-2DDF4133C2F5}">
      <dgm:prSet/>
      <dgm:spPr/>
      <dgm:t>
        <a:bodyPr/>
        <a:lstStyle/>
        <a:p>
          <a:endParaRPr lang="en-US"/>
        </a:p>
      </dgm:t>
    </dgm:pt>
    <dgm:pt modelId="{9BAE018D-0E20-429C-A535-320E35F780E0}" type="sibTrans" cxnId="{35820390-4DE7-4FA3-BEC0-2DDF4133C2F5}">
      <dgm:prSet/>
      <dgm:spPr/>
      <dgm:t>
        <a:bodyPr/>
        <a:lstStyle/>
        <a:p>
          <a:endParaRPr lang="en-US"/>
        </a:p>
      </dgm:t>
    </dgm:pt>
    <dgm:pt modelId="{1A29C143-F898-4AC7-8D47-BCF9B5AE3294}">
      <dgm:prSet phldrT="[Text]"/>
      <dgm:spPr/>
      <dgm:t>
        <a:bodyPr/>
        <a:lstStyle/>
        <a:p>
          <a:r>
            <a:rPr lang="en-US" dirty="0" smtClean="0"/>
            <a:t>PT ---all patients will be assigned to a case mix level</a:t>
          </a:r>
          <a:endParaRPr lang="en-US" dirty="0"/>
        </a:p>
      </dgm:t>
    </dgm:pt>
    <dgm:pt modelId="{6A127F05-C237-42A8-B385-E1676720F631}" type="parTrans" cxnId="{7C3F6057-C51A-4920-90F8-CBE65DA4CA37}">
      <dgm:prSet/>
      <dgm:spPr/>
      <dgm:t>
        <a:bodyPr/>
        <a:lstStyle/>
        <a:p>
          <a:endParaRPr lang="en-US"/>
        </a:p>
      </dgm:t>
    </dgm:pt>
    <dgm:pt modelId="{6AC4FCE7-B4E6-4483-9485-79882658937F}" type="sibTrans" cxnId="{7C3F6057-C51A-4920-90F8-CBE65DA4CA37}">
      <dgm:prSet/>
      <dgm:spPr/>
      <dgm:t>
        <a:bodyPr/>
        <a:lstStyle/>
        <a:p>
          <a:endParaRPr lang="en-US"/>
        </a:p>
      </dgm:t>
    </dgm:pt>
    <dgm:pt modelId="{6C52EA67-E418-4C09-A476-AE7E1EF6715F}">
      <dgm:prSet phldrT="[Text]"/>
      <dgm:spPr/>
      <dgm:t>
        <a:bodyPr/>
        <a:lstStyle/>
        <a:p>
          <a:r>
            <a:rPr lang="en-US" dirty="0" smtClean="0"/>
            <a:t>16 case mix levels based on clinical category (4) and functional level (Section GG items)</a:t>
          </a:r>
          <a:endParaRPr lang="en-US" dirty="0"/>
        </a:p>
      </dgm:t>
    </dgm:pt>
    <dgm:pt modelId="{F3CBDC10-2FDA-454C-B7A4-B624A0B43D74}" type="parTrans" cxnId="{7EEA5FD7-A3B5-4D5B-B195-1854FF277FC7}">
      <dgm:prSet/>
      <dgm:spPr/>
      <dgm:t>
        <a:bodyPr/>
        <a:lstStyle/>
        <a:p>
          <a:endParaRPr lang="en-US"/>
        </a:p>
      </dgm:t>
    </dgm:pt>
    <dgm:pt modelId="{91886E84-CC6D-47DD-847C-1AD776EB4288}" type="sibTrans" cxnId="{7EEA5FD7-A3B5-4D5B-B195-1854FF277FC7}">
      <dgm:prSet/>
      <dgm:spPr/>
      <dgm:t>
        <a:bodyPr/>
        <a:lstStyle/>
        <a:p>
          <a:endParaRPr lang="en-US"/>
        </a:p>
      </dgm:t>
    </dgm:pt>
    <dgm:pt modelId="{236FC653-538C-4D64-8110-CC2216EF2143}">
      <dgm:prSet phldrT="[Text]"/>
      <dgm:spPr/>
      <dgm:t>
        <a:bodyPr/>
        <a:lstStyle/>
        <a:p>
          <a:r>
            <a:rPr lang="en-US" dirty="0" smtClean="0"/>
            <a:t>OT</a:t>
          </a:r>
          <a:endParaRPr lang="en-US" dirty="0"/>
        </a:p>
      </dgm:t>
    </dgm:pt>
    <dgm:pt modelId="{F2D92725-5A43-4385-BD1F-B1A267B9B94B}" type="parTrans" cxnId="{C5E1396D-505B-453E-A184-3CE3F5B130B3}">
      <dgm:prSet/>
      <dgm:spPr/>
      <dgm:t>
        <a:bodyPr/>
        <a:lstStyle/>
        <a:p>
          <a:endParaRPr lang="en-US"/>
        </a:p>
      </dgm:t>
    </dgm:pt>
    <dgm:pt modelId="{F843D361-BD4F-42E9-8968-D940087E5D1C}" type="sibTrans" cxnId="{C5E1396D-505B-453E-A184-3CE3F5B130B3}">
      <dgm:prSet/>
      <dgm:spPr/>
      <dgm:t>
        <a:bodyPr/>
        <a:lstStyle/>
        <a:p>
          <a:endParaRPr lang="en-US"/>
        </a:p>
      </dgm:t>
    </dgm:pt>
    <dgm:pt modelId="{DB5FB9B0-3885-4C39-BDBC-CEAC8AAF8A47}">
      <dgm:prSet phldrT="[Text]"/>
      <dgm:spPr/>
      <dgm:t>
        <a:bodyPr/>
        <a:lstStyle/>
        <a:p>
          <a:r>
            <a:rPr lang="en-US" dirty="0" smtClean="0"/>
            <a:t>OT– all patients will be assigned to a case mix level</a:t>
          </a:r>
          <a:endParaRPr lang="en-US" dirty="0"/>
        </a:p>
      </dgm:t>
    </dgm:pt>
    <dgm:pt modelId="{120DBD5C-D050-4280-B6E0-5049142CE586}" type="parTrans" cxnId="{E8A06CBA-A22C-4D60-B7E2-4020BD4D4308}">
      <dgm:prSet/>
      <dgm:spPr/>
      <dgm:t>
        <a:bodyPr/>
        <a:lstStyle/>
        <a:p>
          <a:endParaRPr lang="en-US"/>
        </a:p>
      </dgm:t>
    </dgm:pt>
    <dgm:pt modelId="{0581E49B-328E-4BF8-8DFC-29D9EC329220}" type="sibTrans" cxnId="{E8A06CBA-A22C-4D60-B7E2-4020BD4D4308}">
      <dgm:prSet/>
      <dgm:spPr/>
      <dgm:t>
        <a:bodyPr/>
        <a:lstStyle/>
        <a:p>
          <a:endParaRPr lang="en-US"/>
        </a:p>
      </dgm:t>
    </dgm:pt>
    <dgm:pt modelId="{52D407C7-F565-4D05-AA48-F50953E3C7E8}">
      <dgm:prSet phldrT="[Text]"/>
      <dgm:spPr/>
      <dgm:t>
        <a:bodyPr/>
        <a:lstStyle/>
        <a:p>
          <a:r>
            <a:rPr lang="en-US" dirty="0" smtClean="0"/>
            <a:t>16 case mix levels based on clinical category (4) and functional level (Section GG items)</a:t>
          </a:r>
          <a:endParaRPr lang="en-US" dirty="0"/>
        </a:p>
      </dgm:t>
    </dgm:pt>
    <dgm:pt modelId="{C76FB4B4-13C0-423D-A4F7-1321DDEAEB63}" type="parTrans" cxnId="{9416D862-D452-4DB9-AA41-41C58BA55D02}">
      <dgm:prSet/>
      <dgm:spPr/>
      <dgm:t>
        <a:bodyPr/>
        <a:lstStyle/>
        <a:p>
          <a:endParaRPr lang="en-US"/>
        </a:p>
      </dgm:t>
    </dgm:pt>
    <dgm:pt modelId="{516CF7EF-92F2-4A6A-985B-74622855FD67}" type="sibTrans" cxnId="{9416D862-D452-4DB9-AA41-41C58BA55D02}">
      <dgm:prSet/>
      <dgm:spPr/>
      <dgm:t>
        <a:bodyPr/>
        <a:lstStyle/>
        <a:p>
          <a:endParaRPr lang="en-US"/>
        </a:p>
      </dgm:t>
    </dgm:pt>
    <dgm:pt modelId="{4886DD77-4EB3-4549-8EF9-F165A4FE2CBE}">
      <dgm:prSet phldrT="[Text]"/>
      <dgm:spPr/>
      <dgm:t>
        <a:bodyPr/>
        <a:lstStyle/>
        <a:p>
          <a:r>
            <a:rPr lang="en-US" dirty="0" smtClean="0"/>
            <a:t>SLP</a:t>
          </a:r>
          <a:endParaRPr lang="en-US" dirty="0"/>
        </a:p>
      </dgm:t>
    </dgm:pt>
    <dgm:pt modelId="{BC6EA138-5B9D-43F1-98F1-F45215747551}" type="parTrans" cxnId="{95738772-2E8C-49C4-875E-4B6EB1A02D08}">
      <dgm:prSet/>
      <dgm:spPr/>
      <dgm:t>
        <a:bodyPr/>
        <a:lstStyle/>
        <a:p>
          <a:endParaRPr lang="en-US"/>
        </a:p>
      </dgm:t>
    </dgm:pt>
    <dgm:pt modelId="{1AC1966D-E184-4576-B365-4CCBFBA62054}" type="sibTrans" cxnId="{95738772-2E8C-49C4-875E-4B6EB1A02D08}">
      <dgm:prSet/>
      <dgm:spPr/>
      <dgm:t>
        <a:bodyPr/>
        <a:lstStyle/>
        <a:p>
          <a:endParaRPr lang="en-US"/>
        </a:p>
      </dgm:t>
    </dgm:pt>
    <dgm:pt modelId="{225D90F9-42D0-4373-912B-2616A7937B47}">
      <dgm:prSet phldrT="[Text]"/>
      <dgm:spPr/>
      <dgm:t>
        <a:bodyPr/>
        <a:lstStyle/>
        <a:p>
          <a:r>
            <a:rPr lang="en-US" dirty="0" smtClean="0"/>
            <a:t>SLP—all patients will be assigned to a case mix level</a:t>
          </a:r>
          <a:endParaRPr lang="en-US" dirty="0"/>
        </a:p>
      </dgm:t>
    </dgm:pt>
    <dgm:pt modelId="{02A65418-CDE0-4962-B241-F82543C40CAF}" type="parTrans" cxnId="{C0D391A9-A120-4549-8625-60791F6242EF}">
      <dgm:prSet/>
      <dgm:spPr/>
      <dgm:t>
        <a:bodyPr/>
        <a:lstStyle/>
        <a:p>
          <a:endParaRPr lang="en-US"/>
        </a:p>
      </dgm:t>
    </dgm:pt>
    <dgm:pt modelId="{5FF64757-5449-42A3-9E51-6703AF30146A}" type="sibTrans" cxnId="{C0D391A9-A120-4549-8625-60791F6242EF}">
      <dgm:prSet/>
      <dgm:spPr/>
      <dgm:t>
        <a:bodyPr/>
        <a:lstStyle/>
        <a:p>
          <a:endParaRPr lang="en-US"/>
        </a:p>
      </dgm:t>
    </dgm:pt>
    <dgm:pt modelId="{093E4390-A798-497F-9A90-12CFD2836DDB}">
      <dgm:prSet phldrT="[Text]"/>
      <dgm:spPr/>
      <dgm:t>
        <a:bodyPr/>
        <a:lstStyle/>
        <a:p>
          <a:r>
            <a:rPr lang="en-US" dirty="0" smtClean="0"/>
            <a:t>12 case mix levels based on Presence of acute neuro condition, SLP related co-morbidity, or cognitive impairment &amp; mechanically altered diet or swallowing disorder</a:t>
          </a:r>
          <a:endParaRPr lang="en-US" dirty="0"/>
        </a:p>
      </dgm:t>
    </dgm:pt>
    <dgm:pt modelId="{F67F66AA-D720-4C30-B3F5-050032CC2273}" type="parTrans" cxnId="{228E7509-0EBB-49AA-8F37-771A0554118D}">
      <dgm:prSet/>
      <dgm:spPr/>
      <dgm:t>
        <a:bodyPr/>
        <a:lstStyle/>
        <a:p>
          <a:endParaRPr lang="en-US"/>
        </a:p>
      </dgm:t>
    </dgm:pt>
    <dgm:pt modelId="{FE6D8323-CA14-42A6-9CAC-B0164CFCF421}" type="sibTrans" cxnId="{228E7509-0EBB-49AA-8F37-771A0554118D}">
      <dgm:prSet/>
      <dgm:spPr/>
      <dgm:t>
        <a:bodyPr/>
        <a:lstStyle/>
        <a:p>
          <a:endParaRPr lang="en-US"/>
        </a:p>
      </dgm:t>
    </dgm:pt>
    <dgm:pt modelId="{627BF27C-4870-4DB0-9BF7-3D037643C83A}">
      <dgm:prSet/>
      <dgm:spPr/>
      <dgm:t>
        <a:bodyPr/>
        <a:lstStyle/>
        <a:p>
          <a:r>
            <a:rPr lang="en-US" dirty="0" smtClean="0"/>
            <a:t>Nursing</a:t>
          </a:r>
          <a:endParaRPr lang="en-US" dirty="0"/>
        </a:p>
      </dgm:t>
    </dgm:pt>
    <dgm:pt modelId="{EB10A54A-FBBA-4C1C-909D-6930F45C4099}" type="parTrans" cxnId="{D32D63FE-3527-4A68-A9F4-AEACB46CD40B}">
      <dgm:prSet/>
      <dgm:spPr/>
      <dgm:t>
        <a:bodyPr/>
        <a:lstStyle/>
        <a:p>
          <a:endParaRPr lang="en-US"/>
        </a:p>
      </dgm:t>
    </dgm:pt>
    <dgm:pt modelId="{1082D428-0A5E-4331-A441-4E4285D12240}" type="sibTrans" cxnId="{D32D63FE-3527-4A68-A9F4-AEACB46CD40B}">
      <dgm:prSet/>
      <dgm:spPr/>
      <dgm:t>
        <a:bodyPr/>
        <a:lstStyle/>
        <a:p>
          <a:endParaRPr lang="en-US"/>
        </a:p>
      </dgm:t>
    </dgm:pt>
    <dgm:pt modelId="{0866B0A2-5540-4EDD-B3A4-6F87119985FB}">
      <dgm:prSet/>
      <dgm:spPr/>
      <dgm:t>
        <a:bodyPr/>
        <a:lstStyle/>
        <a:p>
          <a:r>
            <a:rPr lang="en-US" dirty="0" smtClean="0"/>
            <a:t>NTA</a:t>
          </a:r>
          <a:endParaRPr lang="en-US" dirty="0"/>
        </a:p>
      </dgm:t>
    </dgm:pt>
    <dgm:pt modelId="{2D67CF33-FBC7-4B6E-89E9-22ADB623A02E}" type="parTrans" cxnId="{EC63E9A7-6BC6-4FEA-81D0-4293D8911F27}">
      <dgm:prSet/>
      <dgm:spPr/>
      <dgm:t>
        <a:bodyPr/>
        <a:lstStyle/>
        <a:p>
          <a:endParaRPr lang="en-US"/>
        </a:p>
      </dgm:t>
    </dgm:pt>
    <dgm:pt modelId="{C9F3833D-F8F1-4719-9F4D-5198099B804E}" type="sibTrans" cxnId="{EC63E9A7-6BC6-4FEA-81D0-4293D8911F27}">
      <dgm:prSet/>
      <dgm:spPr/>
      <dgm:t>
        <a:bodyPr/>
        <a:lstStyle/>
        <a:p>
          <a:endParaRPr lang="en-US"/>
        </a:p>
      </dgm:t>
    </dgm:pt>
    <dgm:pt modelId="{D52A8D91-695D-4EC0-ACB6-B98FEC20DEAA}">
      <dgm:prSet/>
      <dgm:spPr/>
      <dgm:t>
        <a:bodyPr/>
        <a:lstStyle/>
        <a:p>
          <a:r>
            <a:rPr lang="en-US" dirty="0" smtClean="0"/>
            <a:t>Non Case Mix</a:t>
          </a:r>
          <a:endParaRPr lang="en-US" dirty="0"/>
        </a:p>
      </dgm:t>
    </dgm:pt>
    <dgm:pt modelId="{53B50494-C308-488A-B02C-D7BBF3586BA5}" type="parTrans" cxnId="{807EE5AA-B4A7-44B5-9C3E-28F5FDC90319}">
      <dgm:prSet/>
      <dgm:spPr/>
      <dgm:t>
        <a:bodyPr/>
        <a:lstStyle/>
        <a:p>
          <a:endParaRPr lang="en-US"/>
        </a:p>
      </dgm:t>
    </dgm:pt>
    <dgm:pt modelId="{64D1BEA0-2984-4ADE-8947-AF90630D5159}" type="sibTrans" cxnId="{807EE5AA-B4A7-44B5-9C3E-28F5FDC90319}">
      <dgm:prSet/>
      <dgm:spPr/>
      <dgm:t>
        <a:bodyPr/>
        <a:lstStyle/>
        <a:p>
          <a:endParaRPr lang="en-US"/>
        </a:p>
      </dgm:t>
    </dgm:pt>
    <dgm:pt modelId="{77315031-BD41-488B-9046-43E9C43D1C6B}">
      <dgm:prSet/>
      <dgm:spPr/>
      <dgm:t>
        <a:bodyPr/>
        <a:lstStyle/>
        <a:p>
          <a:r>
            <a:rPr lang="en-US" dirty="0" smtClean="0"/>
            <a:t>Nursing—all patients will be assigned to a case mix level</a:t>
          </a:r>
          <a:endParaRPr lang="en-US" dirty="0"/>
        </a:p>
      </dgm:t>
    </dgm:pt>
    <dgm:pt modelId="{3615F514-6632-4E11-86F8-F9764D65BC85}" type="parTrans" cxnId="{94EB6065-B5B4-41F7-825D-801A366DD6D7}">
      <dgm:prSet/>
      <dgm:spPr/>
      <dgm:t>
        <a:bodyPr/>
        <a:lstStyle/>
        <a:p>
          <a:endParaRPr lang="en-US"/>
        </a:p>
      </dgm:t>
    </dgm:pt>
    <dgm:pt modelId="{58B70E04-3C7E-4DB4-8C37-DA8D45909210}" type="sibTrans" cxnId="{94EB6065-B5B4-41F7-825D-801A366DD6D7}">
      <dgm:prSet/>
      <dgm:spPr/>
      <dgm:t>
        <a:bodyPr/>
        <a:lstStyle/>
        <a:p>
          <a:endParaRPr lang="en-US"/>
        </a:p>
      </dgm:t>
    </dgm:pt>
    <dgm:pt modelId="{7E37883A-4B8A-46F6-8D0B-B196A96B1782}">
      <dgm:prSet/>
      <dgm:spPr/>
      <dgm:t>
        <a:bodyPr/>
        <a:lstStyle/>
        <a:p>
          <a:r>
            <a:rPr lang="en-US" dirty="0" smtClean="0"/>
            <a:t>NTA—all patients will be assigned to a case mix level</a:t>
          </a:r>
          <a:endParaRPr lang="en-US" dirty="0"/>
        </a:p>
      </dgm:t>
    </dgm:pt>
    <dgm:pt modelId="{35ED3A83-7122-4D7C-A3F9-765517A53FB5}" type="parTrans" cxnId="{487E495B-86F8-4862-86BE-C996D875D300}">
      <dgm:prSet/>
      <dgm:spPr/>
      <dgm:t>
        <a:bodyPr/>
        <a:lstStyle/>
        <a:p>
          <a:endParaRPr lang="en-US"/>
        </a:p>
      </dgm:t>
    </dgm:pt>
    <dgm:pt modelId="{50A472DE-950B-4375-94B4-0E67E23FD98D}" type="sibTrans" cxnId="{487E495B-86F8-4862-86BE-C996D875D300}">
      <dgm:prSet/>
      <dgm:spPr/>
      <dgm:t>
        <a:bodyPr/>
        <a:lstStyle/>
        <a:p>
          <a:endParaRPr lang="en-US"/>
        </a:p>
      </dgm:t>
    </dgm:pt>
    <dgm:pt modelId="{FE57B939-6895-40C0-A3D2-C520A586666A}">
      <dgm:prSet/>
      <dgm:spPr/>
      <dgm:t>
        <a:bodyPr/>
        <a:lstStyle/>
        <a:p>
          <a:r>
            <a:rPr lang="en-US" dirty="0" smtClean="0"/>
            <a:t>25 case mix levels based on clinical conditions, depression, # restorative services, function (section GG)</a:t>
          </a:r>
          <a:endParaRPr lang="en-US" dirty="0"/>
        </a:p>
      </dgm:t>
    </dgm:pt>
    <dgm:pt modelId="{CD96FE9A-5380-416C-B2B5-541E8A97D263}" type="parTrans" cxnId="{255EE595-1251-47E6-BA38-5AE81B5352E0}">
      <dgm:prSet/>
      <dgm:spPr/>
    </dgm:pt>
    <dgm:pt modelId="{F59A7D6B-EECA-4C2D-B814-2E81C63A7AA9}" type="sibTrans" cxnId="{255EE595-1251-47E6-BA38-5AE81B5352E0}">
      <dgm:prSet/>
      <dgm:spPr/>
    </dgm:pt>
    <dgm:pt modelId="{D8C40C58-5F9A-4C7E-A727-45E05E71BE45}">
      <dgm:prSet/>
      <dgm:spPr/>
      <dgm:t>
        <a:bodyPr/>
        <a:lstStyle/>
        <a:p>
          <a:r>
            <a:rPr lang="en-US" dirty="0" smtClean="0"/>
            <a:t>6 case mix levels based on conditions</a:t>
          </a:r>
          <a:endParaRPr lang="en-US" dirty="0"/>
        </a:p>
      </dgm:t>
    </dgm:pt>
    <dgm:pt modelId="{0EECFC5E-762F-4144-AE33-22E077405485}" type="parTrans" cxnId="{680F6BD8-68E0-48EA-9982-6F9E5AB2D2FD}">
      <dgm:prSet/>
      <dgm:spPr/>
    </dgm:pt>
    <dgm:pt modelId="{F7CB702F-B5FB-4527-80E3-7E8A77022AEA}" type="sibTrans" cxnId="{680F6BD8-68E0-48EA-9982-6F9E5AB2D2FD}">
      <dgm:prSet/>
      <dgm:spPr/>
    </dgm:pt>
    <dgm:pt modelId="{BDBE976B-BB74-48CA-A186-75D69BD354CA}">
      <dgm:prSet/>
      <dgm:spPr/>
      <dgm:t>
        <a:bodyPr/>
        <a:lstStyle/>
        <a:p>
          <a:r>
            <a:rPr lang="en-US" dirty="0" smtClean="0"/>
            <a:t>Non Case Mix: </a:t>
          </a:r>
          <a:endParaRPr lang="en-US" dirty="0"/>
        </a:p>
      </dgm:t>
    </dgm:pt>
    <dgm:pt modelId="{E620754C-53D3-457C-89E4-2860AF57A60A}" type="parTrans" cxnId="{A1919895-CC70-4B5C-B9F6-21A4313BC8E4}">
      <dgm:prSet/>
      <dgm:spPr/>
    </dgm:pt>
    <dgm:pt modelId="{13B2F0F3-E748-405A-86F0-250C97924BF0}" type="sibTrans" cxnId="{A1919895-CC70-4B5C-B9F6-21A4313BC8E4}">
      <dgm:prSet/>
      <dgm:spPr/>
    </dgm:pt>
    <dgm:pt modelId="{1CC709BE-7D37-4982-B72D-96A21ADECA75}" type="pres">
      <dgm:prSet presAssocID="{1188BE09-6E52-4F81-8B31-1FAD82167B41}" presName="linearFlow" presStyleCnt="0">
        <dgm:presLayoutVars>
          <dgm:dir/>
          <dgm:animLvl val="lvl"/>
          <dgm:resizeHandles val="exact"/>
        </dgm:presLayoutVars>
      </dgm:prSet>
      <dgm:spPr/>
      <dgm:t>
        <a:bodyPr/>
        <a:lstStyle/>
        <a:p>
          <a:endParaRPr lang="en-US"/>
        </a:p>
      </dgm:t>
    </dgm:pt>
    <dgm:pt modelId="{031DF29B-1D21-4732-957A-9FF7CA020CEF}" type="pres">
      <dgm:prSet presAssocID="{873CCBC8-0746-493E-9B35-EBBD05E8623A}" presName="composite" presStyleCnt="0"/>
      <dgm:spPr/>
    </dgm:pt>
    <dgm:pt modelId="{2E26E891-353A-450E-B1EB-A14F7D5D813C}" type="pres">
      <dgm:prSet presAssocID="{873CCBC8-0746-493E-9B35-EBBD05E8623A}" presName="parentText" presStyleLbl="alignNode1" presStyleIdx="0" presStyleCnt="6" custLinFactNeighborY="-3592">
        <dgm:presLayoutVars>
          <dgm:chMax val="1"/>
          <dgm:bulletEnabled val="1"/>
        </dgm:presLayoutVars>
      </dgm:prSet>
      <dgm:spPr/>
      <dgm:t>
        <a:bodyPr/>
        <a:lstStyle/>
        <a:p>
          <a:endParaRPr lang="en-US"/>
        </a:p>
      </dgm:t>
    </dgm:pt>
    <dgm:pt modelId="{A28D2EF6-2CC8-4112-B15C-A2595D7CD48A}" type="pres">
      <dgm:prSet presAssocID="{873CCBC8-0746-493E-9B35-EBBD05E8623A}" presName="descendantText" presStyleLbl="alignAcc1" presStyleIdx="0" presStyleCnt="6" custLinFactNeighborX="268" custLinFactNeighborY="3289">
        <dgm:presLayoutVars>
          <dgm:bulletEnabled val="1"/>
        </dgm:presLayoutVars>
      </dgm:prSet>
      <dgm:spPr/>
      <dgm:t>
        <a:bodyPr/>
        <a:lstStyle/>
        <a:p>
          <a:endParaRPr lang="en-US"/>
        </a:p>
      </dgm:t>
    </dgm:pt>
    <dgm:pt modelId="{3962B297-ECAD-475E-980D-0451FFF366B5}" type="pres">
      <dgm:prSet presAssocID="{9BAE018D-0E20-429C-A535-320E35F780E0}" presName="sp" presStyleCnt="0"/>
      <dgm:spPr/>
    </dgm:pt>
    <dgm:pt modelId="{3B1D2DE3-B81E-4A74-BED3-AF8E59603A9E}" type="pres">
      <dgm:prSet presAssocID="{236FC653-538C-4D64-8110-CC2216EF2143}" presName="composite" presStyleCnt="0"/>
      <dgm:spPr/>
    </dgm:pt>
    <dgm:pt modelId="{06B0CE19-6926-4568-9C65-6D9F8002FD1E}" type="pres">
      <dgm:prSet presAssocID="{236FC653-538C-4D64-8110-CC2216EF2143}" presName="parentText" presStyleLbl="alignNode1" presStyleIdx="1" presStyleCnt="6">
        <dgm:presLayoutVars>
          <dgm:chMax val="1"/>
          <dgm:bulletEnabled val="1"/>
        </dgm:presLayoutVars>
      </dgm:prSet>
      <dgm:spPr/>
      <dgm:t>
        <a:bodyPr/>
        <a:lstStyle/>
        <a:p>
          <a:endParaRPr lang="en-US"/>
        </a:p>
      </dgm:t>
    </dgm:pt>
    <dgm:pt modelId="{42BDE909-82BB-4494-BE28-B6BA499C232E}" type="pres">
      <dgm:prSet presAssocID="{236FC653-538C-4D64-8110-CC2216EF2143}" presName="descendantText" presStyleLbl="alignAcc1" presStyleIdx="1" presStyleCnt="6">
        <dgm:presLayoutVars>
          <dgm:bulletEnabled val="1"/>
        </dgm:presLayoutVars>
      </dgm:prSet>
      <dgm:spPr/>
      <dgm:t>
        <a:bodyPr/>
        <a:lstStyle/>
        <a:p>
          <a:endParaRPr lang="en-US"/>
        </a:p>
      </dgm:t>
    </dgm:pt>
    <dgm:pt modelId="{2F16F54A-221B-4B5B-A5B5-4CE0DB2E0F72}" type="pres">
      <dgm:prSet presAssocID="{F843D361-BD4F-42E9-8968-D940087E5D1C}" presName="sp" presStyleCnt="0"/>
      <dgm:spPr/>
    </dgm:pt>
    <dgm:pt modelId="{3D197E61-896A-4C77-8F0E-C3238D3DF0E5}" type="pres">
      <dgm:prSet presAssocID="{4886DD77-4EB3-4549-8EF9-F165A4FE2CBE}" presName="composite" presStyleCnt="0"/>
      <dgm:spPr/>
    </dgm:pt>
    <dgm:pt modelId="{1D3A1F0F-EC51-48E6-A977-A5215CC60526}" type="pres">
      <dgm:prSet presAssocID="{4886DD77-4EB3-4549-8EF9-F165A4FE2CBE}" presName="parentText" presStyleLbl="alignNode1" presStyleIdx="2" presStyleCnt="6">
        <dgm:presLayoutVars>
          <dgm:chMax val="1"/>
          <dgm:bulletEnabled val="1"/>
        </dgm:presLayoutVars>
      </dgm:prSet>
      <dgm:spPr/>
      <dgm:t>
        <a:bodyPr/>
        <a:lstStyle/>
        <a:p>
          <a:endParaRPr lang="en-US"/>
        </a:p>
      </dgm:t>
    </dgm:pt>
    <dgm:pt modelId="{7C21B29D-5864-4BA9-A0C7-4CF0A57C6B81}" type="pres">
      <dgm:prSet presAssocID="{4886DD77-4EB3-4549-8EF9-F165A4FE2CBE}" presName="descendantText" presStyleLbl="alignAcc1" presStyleIdx="2" presStyleCnt="6">
        <dgm:presLayoutVars>
          <dgm:bulletEnabled val="1"/>
        </dgm:presLayoutVars>
      </dgm:prSet>
      <dgm:spPr/>
      <dgm:t>
        <a:bodyPr/>
        <a:lstStyle/>
        <a:p>
          <a:endParaRPr lang="en-US"/>
        </a:p>
      </dgm:t>
    </dgm:pt>
    <dgm:pt modelId="{8216D4A9-C301-4373-9806-467E3A034DBA}" type="pres">
      <dgm:prSet presAssocID="{1AC1966D-E184-4576-B365-4CCBFBA62054}" presName="sp" presStyleCnt="0"/>
      <dgm:spPr/>
    </dgm:pt>
    <dgm:pt modelId="{B716A6D8-21AA-4DBE-98ED-F8E63A0DB2A0}" type="pres">
      <dgm:prSet presAssocID="{627BF27C-4870-4DB0-9BF7-3D037643C83A}" presName="composite" presStyleCnt="0"/>
      <dgm:spPr/>
    </dgm:pt>
    <dgm:pt modelId="{ECED6F1D-5B6B-41F9-87CE-E915DD57B48D}" type="pres">
      <dgm:prSet presAssocID="{627BF27C-4870-4DB0-9BF7-3D037643C83A}" presName="parentText" presStyleLbl="alignNode1" presStyleIdx="3" presStyleCnt="6" custScaleX="101630">
        <dgm:presLayoutVars>
          <dgm:chMax val="1"/>
          <dgm:bulletEnabled val="1"/>
        </dgm:presLayoutVars>
      </dgm:prSet>
      <dgm:spPr/>
      <dgm:t>
        <a:bodyPr/>
        <a:lstStyle/>
        <a:p>
          <a:endParaRPr lang="en-US"/>
        </a:p>
      </dgm:t>
    </dgm:pt>
    <dgm:pt modelId="{FDD2F743-A907-41EB-B2E9-6EEDB09EB65D}" type="pres">
      <dgm:prSet presAssocID="{627BF27C-4870-4DB0-9BF7-3D037643C83A}" presName="descendantText" presStyleLbl="alignAcc1" presStyleIdx="3" presStyleCnt="6">
        <dgm:presLayoutVars>
          <dgm:bulletEnabled val="1"/>
        </dgm:presLayoutVars>
      </dgm:prSet>
      <dgm:spPr/>
      <dgm:t>
        <a:bodyPr/>
        <a:lstStyle/>
        <a:p>
          <a:endParaRPr lang="en-US"/>
        </a:p>
      </dgm:t>
    </dgm:pt>
    <dgm:pt modelId="{EB90926E-1607-43C9-96B6-FA4D7651798E}" type="pres">
      <dgm:prSet presAssocID="{1082D428-0A5E-4331-A441-4E4285D12240}" presName="sp" presStyleCnt="0"/>
      <dgm:spPr/>
    </dgm:pt>
    <dgm:pt modelId="{02DA963A-791F-4F67-8FEB-43C464BD5829}" type="pres">
      <dgm:prSet presAssocID="{0866B0A2-5540-4EDD-B3A4-6F87119985FB}" presName="composite" presStyleCnt="0"/>
      <dgm:spPr/>
    </dgm:pt>
    <dgm:pt modelId="{3C53789A-3B41-438F-AD3A-A577B2937D05}" type="pres">
      <dgm:prSet presAssocID="{0866B0A2-5540-4EDD-B3A4-6F87119985FB}" presName="parentText" presStyleLbl="alignNode1" presStyleIdx="4" presStyleCnt="6">
        <dgm:presLayoutVars>
          <dgm:chMax val="1"/>
          <dgm:bulletEnabled val="1"/>
        </dgm:presLayoutVars>
      </dgm:prSet>
      <dgm:spPr/>
      <dgm:t>
        <a:bodyPr/>
        <a:lstStyle/>
        <a:p>
          <a:endParaRPr lang="en-US"/>
        </a:p>
      </dgm:t>
    </dgm:pt>
    <dgm:pt modelId="{50DE01C0-F534-423F-ABE5-63EF6F83A484}" type="pres">
      <dgm:prSet presAssocID="{0866B0A2-5540-4EDD-B3A4-6F87119985FB}" presName="descendantText" presStyleLbl="alignAcc1" presStyleIdx="4" presStyleCnt="6">
        <dgm:presLayoutVars>
          <dgm:bulletEnabled val="1"/>
        </dgm:presLayoutVars>
      </dgm:prSet>
      <dgm:spPr/>
      <dgm:t>
        <a:bodyPr/>
        <a:lstStyle/>
        <a:p>
          <a:endParaRPr lang="en-US"/>
        </a:p>
      </dgm:t>
    </dgm:pt>
    <dgm:pt modelId="{3A6FE0A1-D49C-4114-88E2-8A40D525BBA0}" type="pres">
      <dgm:prSet presAssocID="{C9F3833D-F8F1-4719-9F4D-5198099B804E}" presName="sp" presStyleCnt="0"/>
      <dgm:spPr/>
    </dgm:pt>
    <dgm:pt modelId="{23C6B716-1F17-470A-B7B9-61795063C6D9}" type="pres">
      <dgm:prSet presAssocID="{D52A8D91-695D-4EC0-ACB6-B98FEC20DEAA}" presName="composite" presStyleCnt="0"/>
      <dgm:spPr/>
    </dgm:pt>
    <dgm:pt modelId="{59DB2B82-A9AB-4A00-888C-13C8A6E4EF1C}" type="pres">
      <dgm:prSet presAssocID="{D52A8D91-695D-4EC0-ACB6-B98FEC20DEAA}" presName="parentText" presStyleLbl="alignNode1" presStyleIdx="5" presStyleCnt="6">
        <dgm:presLayoutVars>
          <dgm:chMax val="1"/>
          <dgm:bulletEnabled val="1"/>
        </dgm:presLayoutVars>
      </dgm:prSet>
      <dgm:spPr/>
      <dgm:t>
        <a:bodyPr/>
        <a:lstStyle/>
        <a:p>
          <a:endParaRPr lang="en-US"/>
        </a:p>
      </dgm:t>
    </dgm:pt>
    <dgm:pt modelId="{B3C9E9A7-C274-4243-9373-A76034029E89}" type="pres">
      <dgm:prSet presAssocID="{D52A8D91-695D-4EC0-ACB6-B98FEC20DEAA}" presName="descendantText" presStyleLbl="alignAcc1" presStyleIdx="5" presStyleCnt="6">
        <dgm:presLayoutVars>
          <dgm:bulletEnabled val="1"/>
        </dgm:presLayoutVars>
      </dgm:prSet>
      <dgm:spPr/>
      <dgm:t>
        <a:bodyPr/>
        <a:lstStyle/>
        <a:p>
          <a:endParaRPr lang="en-US"/>
        </a:p>
      </dgm:t>
    </dgm:pt>
  </dgm:ptLst>
  <dgm:cxnLst>
    <dgm:cxn modelId="{91F769B3-F487-7542-9DA2-DB77E10B2EBA}" type="presOf" srcId="{236FC653-538C-4D64-8110-CC2216EF2143}" destId="{06B0CE19-6926-4568-9C65-6D9F8002FD1E}" srcOrd="0" destOrd="0" presId="urn:microsoft.com/office/officeart/2005/8/layout/chevron2"/>
    <dgm:cxn modelId="{9416D862-D452-4DB9-AA41-41C58BA55D02}" srcId="{236FC653-538C-4D64-8110-CC2216EF2143}" destId="{52D407C7-F565-4D05-AA48-F50953E3C7E8}" srcOrd="1" destOrd="0" parTransId="{C76FB4B4-13C0-423D-A4F7-1321DDEAEB63}" sibTransId="{516CF7EF-92F2-4A6A-985B-74622855FD67}"/>
    <dgm:cxn modelId="{88873979-F776-2E4E-AE9D-21659AAE6AB9}" type="presOf" srcId="{627BF27C-4870-4DB0-9BF7-3D037643C83A}" destId="{ECED6F1D-5B6B-41F9-87CE-E915DD57B48D}" srcOrd="0" destOrd="0" presId="urn:microsoft.com/office/officeart/2005/8/layout/chevron2"/>
    <dgm:cxn modelId="{2B9CB57A-FD59-7C4D-B812-0D676917BA08}" type="presOf" srcId="{77315031-BD41-488B-9046-43E9C43D1C6B}" destId="{FDD2F743-A907-41EB-B2E9-6EEDB09EB65D}" srcOrd="0" destOrd="0" presId="urn:microsoft.com/office/officeart/2005/8/layout/chevron2"/>
    <dgm:cxn modelId="{4D3AD3D0-B2C7-6F4B-8F9D-E6D50BAAC0F0}" type="presOf" srcId="{873CCBC8-0746-493E-9B35-EBBD05E8623A}" destId="{2E26E891-353A-450E-B1EB-A14F7D5D813C}" srcOrd="0" destOrd="0" presId="urn:microsoft.com/office/officeart/2005/8/layout/chevron2"/>
    <dgm:cxn modelId="{C9FDA750-7752-5E44-9494-DE1866F792B2}" type="presOf" srcId="{1A29C143-F898-4AC7-8D47-BCF9B5AE3294}" destId="{A28D2EF6-2CC8-4112-B15C-A2595D7CD48A}" srcOrd="0" destOrd="0" presId="urn:microsoft.com/office/officeart/2005/8/layout/chevron2"/>
    <dgm:cxn modelId="{A9B1C518-7B78-1D49-B207-A13FA3368BB9}" type="presOf" srcId="{4886DD77-4EB3-4549-8EF9-F165A4FE2CBE}" destId="{1D3A1F0F-EC51-48E6-A977-A5215CC60526}" srcOrd="0" destOrd="0" presId="urn:microsoft.com/office/officeart/2005/8/layout/chevron2"/>
    <dgm:cxn modelId="{55DA8D0E-B550-8344-A7A8-20319953CDC6}" type="presOf" srcId="{52D407C7-F565-4D05-AA48-F50953E3C7E8}" destId="{42BDE909-82BB-4494-BE28-B6BA499C232E}" srcOrd="0" destOrd="1" presId="urn:microsoft.com/office/officeart/2005/8/layout/chevron2"/>
    <dgm:cxn modelId="{E8A06CBA-A22C-4D60-B7E2-4020BD4D4308}" srcId="{236FC653-538C-4D64-8110-CC2216EF2143}" destId="{DB5FB9B0-3885-4C39-BDBC-CEAC8AAF8A47}" srcOrd="0" destOrd="0" parTransId="{120DBD5C-D050-4280-B6E0-5049142CE586}" sibTransId="{0581E49B-328E-4BF8-8DFC-29D9EC329220}"/>
    <dgm:cxn modelId="{A741B7EB-E751-6A42-B702-427F2A563B8E}" type="presOf" srcId="{D8C40C58-5F9A-4C7E-A727-45E05E71BE45}" destId="{50DE01C0-F534-423F-ABE5-63EF6F83A484}" srcOrd="0" destOrd="1" presId="urn:microsoft.com/office/officeart/2005/8/layout/chevron2"/>
    <dgm:cxn modelId="{7C3F6057-C51A-4920-90F8-CBE65DA4CA37}" srcId="{873CCBC8-0746-493E-9B35-EBBD05E8623A}" destId="{1A29C143-F898-4AC7-8D47-BCF9B5AE3294}" srcOrd="0" destOrd="0" parTransId="{6A127F05-C237-42A8-B385-E1676720F631}" sibTransId="{6AC4FCE7-B4E6-4483-9485-79882658937F}"/>
    <dgm:cxn modelId="{7EEA5FD7-A3B5-4D5B-B195-1854FF277FC7}" srcId="{873CCBC8-0746-493E-9B35-EBBD05E8623A}" destId="{6C52EA67-E418-4C09-A476-AE7E1EF6715F}" srcOrd="1" destOrd="0" parTransId="{F3CBDC10-2FDA-454C-B7A4-B624A0B43D74}" sibTransId="{91886E84-CC6D-47DD-847C-1AD776EB4288}"/>
    <dgm:cxn modelId="{94EB6065-B5B4-41F7-825D-801A366DD6D7}" srcId="{627BF27C-4870-4DB0-9BF7-3D037643C83A}" destId="{77315031-BD41-488B-9046-43E9C43D1C6B}" srcOrd="0" destOrd="0" parTransId="{3615F514-6632-4E11-86F8-F9764D65BC85}" sibTransId="{58B70E04-3C7E-4DB4-8C37-DA8D45909210}"/>
    <dgm:cxn modelId="{680F6BD8-68E0-48EA-9982-6F9E5AB2D2FD}" srcId="{0866B0A2-5540-4EDD-B3A4-6F87119985FB}" destId="{D8C40C58-5F9A-4C7E-A727-45E05E71BE45}" srcOrd="1" destOrd="0" parTransId="{0EECFC5E-762F-4144-AE33-22E077405485}" sibTransId="{F7CB702F-B5FB-4527-80E3-7E8A77022AEA}"/>
    <dgm:cxn modelId="{1B87979E-BC3A-2A47-AB04-3A47DAFAF867}" type="presOf" srcId="{BDBE976B-BB74-48CA-A186-75D69BD354CA}" destId="{B3C9E9A7-C274-4243-9373-A76034029E89}" srcOrd="0" destOrd="0" presId="urn:microsoft.com/office/officeart/2005/8/layout/chevron2"/>
    <dgm:cxn modelId="{EC63E9A7-6BC6-4FEA-81D0-4293D8911F27}" srcId="{1188BE09-6E52-4F81-8B31-1FAD82167B41}" destId="{0866B0A2-5540-4EDD-B3A4-6F87119985FB}" srcOrd="4" destOrd="0" parTransId="{2D67CF33-FBC7-4B6E-89E9-22ADB623A02E}" sibTransId="{C9F3833D-F8F1-4719-9F4D-5198099B804E}"/>
    <dgm:cxn modelId="{C5E1396D-505B-453E-A184-3CE3F5B130B3}" srcId="{1188BE09-6E52-4F81-8B31-1FAD82167B41}" destId="{236FC653-538C-4D64-8110-CC2216EF2143}" srcOrd="1" destOrd="0" parTransId="{F2D92725-5A43-4385-BD1F-B1A267B9B94B}" sibTransId="{F843D361-BD4F-42E9-8968-D940087E5D1C}"/>
    <dgm:cxn modelId="{487E495B-86F8-4862-86BE-C996D875D300}" srcId="{0866B0A2-5540-4EDD-B3A4-6F87119985FB}" destId="{7E37883A-4B8A-46F6-8D0B-B196A96B1782}" srcOrd="0" destOrd="0" parTransId="{35ED3A83-7122-4D7C-A3F9-765517A53FB5}" sibTransId="{50A472DE-950B-4375-94B4-0E67E23FD98D}"/>
    <dgm:cxn modelId="{35820390-4DE7-4FA3-BEC0-2DDF4133C2F5}" srcId="{1188BE09-6E52-4F81-8B31-1FAD82167B41}" destId="{873CCBC8-0746-493E-9B35-EBBD05E8623A}" srcOrd="0" destOrd="0" parTransId="{291BD705-85E2-4B38-A0AC-13502D013802}" sibTransId="{9BAE018D-0E20-429C-A535-320E35F780E0}"/>
    <dgm:cxn modelId="{3890AB5B-9536-7444-AB42-F60E871C9C89}" type="presOf" srcId="{0866B0A2-5540-4EDD-B3A4-6F87119985FB}" destId="{3C53789A-3B41-438F-AD3A-A577B2937D05}" srcOrd="0" destOrd="0" presId="urn:microsoft.com/office/officeart/2005/8/layout/chevron2"/>
    <dgm:cxn modelId="{24B53A6E-9330-FC4A-A172-937216363C49}" type="presOf" srcId="{6C52EA67-E418-4C09-A476-AE7E1EF6715F}" destId="{A28D2EF6-2CC8-4112-B15C-A2595D7CD48A}" srcOrd="0" destOrd="1" presId="urn:microsoft.com/office/officeart/2005/8/layout/chevron2"/>
    <dgm:cxn modelId="{17471B2A-AC7D-904F-A9A9-37F886A2FAC3}" type="presOf" srcId="{7E37883A-4B8A-46F6-8D0B-B196A96B1782}" destId="{50DE01C0-F534-423F-ABE5-63EF6F83A484}" srcOrd="0" destOrd="0" presId="urn:microsoft.com/office/officeart/2005/8/layout/chevron2"/>
    <dgm:cxn modelId="{228E7509-0EBB-49AA-8F37-771A0554118D}" srcId="{4886DD77-4EB3-4549-8EF9-F165A4FE2CBE}" destId="{093E4390-A798-497F-9A90-12CFD2836DDB}" srcOrd="1" destOrd="0" parTransId="{F67F66AA-D720-4C30-B3F5-050032CC2273}" sibTransId="{FE6D8323-CA14-42A6-9CAC-B0164CFCF421}"/>
    <dgm:cxn modelId="{D32D63FE-3527-4A68-A9F4-AEACB46CD40B}" srcId="{1188BE09-6E52-4F81-8B31-1FAD82167B41}" destId="{627BF27C-4870-4DB0-9BF7-3D037643C83A}" srcOrd="3" destOrd="0" parTransId="{EB10A54A-FBBA-4C1C-909D-6930F45C4099}" sibTransId="{1082D428-0A5E-4331-A441-4E4285D12240}"/>
    <dgm:cxn modelId="{A1919895-CC70-4B5C-B9F6-21A4313BC8E4}" srcId="{D52A8D91-695D-4EC0-ACB6-B98FEC20DEAA}" destId="{BDBE976B-BB74-48CA-A186-75D69BD354CA}" srcOrd="0" destOrd="0" parTransId="{E620754C-53D3-457C-89E4-2860AF57A60A}" sibTransId="{13B2F0F3-E748-405A-86F0-250C97924BF0}"/>
    <dgm:cxn modelId="{35EFCE76-FDEC-574B-8EED-007281CBD818}" type="presOf" srcId="{FE57B939-6895-40C0-A3D2-C520A586666A}" destId="{FDD2F743-A907-41EB-B2E9-6EEDB09EB65D}" srcOrd="0" destOrd="1" presId="urn:microsoft.com/office/officeart/2005/8/layout/chevron2"/>
    <dgm:cxn modelId="{AF3069A3-3AEA-AA43-B02C-3AA218A79247}" type="presOf" srcId="{225D90F9-42D0-4373-912B-2616A7937B47}" destId="{7C21B29D-5864-4BA9-A0C7-4CF0A57C6B81}" srcOrd="0" destOrd="0" presId="urn:microsoft.com/office/officeart/2005/8/layout/chevron2"/>
    <dgm:cxn modelId="{0CC3A732-2B23-EE47-8BB4-0C58A684FE1A}" type="presOf" srcId="{DB5FB9B0-3885-4C39-BDBC-CEAC8AAF8A47}" destId="{42BDE909-82BB-4494-BE28-B6BA499C232E}" srcOrd="0" destOrd="0" presId="urn:microsoft.com/office/officeart/2005/8/layout/chevron2"/>
    <dgm:cxn modelId="{95738772-2E8C-49C4-875E-4B6EB1A02D08}" srcId="{1188BE09-6E52-4F81-8B31-1FAD82167B41}" destId="{4886DD77-4EB3-4549-8EF9-F165A4FE2CBE}" srcOrd="2" destOrd="0" parTransId="{BC6EA138-5B9D-43F1-98F1-F45215747551}" sibTransId="{1AC1966D-E184-4576-B365-4CCBFBA62054}"/>
    <dgm:cxn modelId="{C0D391A9-A120-4549-8625-60791F6242EF}" srcId="{4886DD77-4EB3-4549-8EF9-F165A4FE2CBE}" destId="{225D90F9-42D0-4373-912B-2616A7937B47}" srcOrd="0" destOrd="0" parTransId="{02A65418-CDE0-4962-B241-F82543C40CAF}" sibTransId="{5FF64757-5449-42A3-9E51-6703AF30146A}"/>
    <dgm:cxn modelId="{807EE5AA-B4A7-44B5-9C3E-28F5FDC90319}" srcId="{1188BE09-6E52-4F81-8B31-1FAD82167B41}" destId="{D52A8D91-695D-4EC0-ACB6-B98FEC20DEAA}" srcOrd="5" destOrd="0" parTransId="{53B50494-C308-488A-B02C-D7BBF3586BA5}" sibTransId="{64D1BEA0-2984-4ADE-8947-AF90630D5159}"/>
    <dgm:cxn modelId="{379DEF76-2CBA-044D-B0C4-4C805681C60D}" type="presOf" srcId="{1188BE09-6E52-4F81-8B31-1FAD82167B41}" destId="{1CC709BE-7D37-4982-B72D-96A21ADECA75}" srcOrd="0" destOrd="0" presId="urn:microsoft.com/office/officeart/2005/8/layout/chevron2"/>
    <dgm:cxn modelId="{ADDBA13F-4908-9248-83B8-0E0844E0CD4D}" type="presOf" srcId="{D52A8D91-695D-4EC0-ACB6-B98FEC20DEAA}" destId="{59DB2B82-A9AB-4A00-888C-13C8A6E4EF1C}" srcOrd="0" destOrd="0" presId="urn:microsoft.com/office/officeart/2005/8/layout/chevron2"/>
    <dgm:cxn modelId="{A31628BE-4863-1A42-B956-EFA00234FC2E}" type="presOf" srcId="{093E4390-A798-497F-9A90-12CFD2836DDB}" destId="{7C21B29D-5864-4BA9-A0C7-4CF0A57C6B81}" srcOrd="0" destOrd="1" presId="urn:microsoft.com/office/officeart/2005/8/layout/chevron2"/>
    <dgm:cxn modelId="{255EE595-1251-47E6-BA38-5AE81B5352E0}" srcId="{627BF27C-4870-4DB0-9BF7-3D037643C83A}" destId="{FE57B939-6895-40C0-A3D2-C520A586666A}" srcOrd="1" destOrd="0" parTransId="{CD96FE9A-5380-416C-B2B5-541E8A97D263}" sibTransId="{F59A7D6B-EECA-4C2D-B814-2E81C63A7AA9}"/>
    <dgm:cxn modelId="{076CA7E7-9B17-6D4B-945A-C636E67CA941}" type="presParOf" srcId="{1CC709BE-7D37-4982-B72D-96A21ADECA75}" destId="{031DF29B-1D21-4732-957A-9FF7CA020CEF}" srcOrd="0" destOrd="0" presId="urn:microsoft.com/office/officeart/2005/8/layout/chevron2"/>
    <dgm:cxn modelId="{CEFB0553-1E8E-C247-AAFC-41A7308B84B8}" type="presParOf" srcId="{031DF29B-1D21-4732-957A-9FF7CA020CEF}" destId="{2E26E891-353A-450E-B1EB-A14F7D5D813C}" srcOrd="0" destOrd="0" presId="urn:microsoft.com/office/officeart/2005/8/layout/chevron2"/>
    <dgm:cxn modelId="{2FBF6396-9707-E947-8D69-55A387091598}" type="presParOf" srcId="{031DF29B-1D21-4732-957A-9FF7CA020CEF}" destId="{A28D2EF6-2CC8-4112-B15C-A2595D7CD48A}" srcOrd="1" destOrd="0" presId="urn:microsoft.com/office/officeart/2005/8/layout/chevron2"/>
    <dgm:cxn modelId="{0011CF77-CC44-9047-9740-530D73F051B2}" type="presParOf" srcId="{1CC709BE-7D37-4982-B72D-96A21ADECA75}" destId="{3962B297-ECAD-475E-980D-0451FFF366B5}" srcOrd="1" destOrd="0" presId="urn:microsoft.com/office/officeart/2005/8/layout/chevron2"/>
    <dgm:cxn modelId="{A788DEBC-6740-DF41-8C0C-D927ADE404D1}" type="presParOf" srcId="{1CC709BE-7D37-4982-B72D-96A21ADECA75}" destId="{3B1D2DE3-B81E-4A74-BED3-AF8E59603A9E}" srcOrd="2" destOrd="0" presId="urn:microsoft.com/office/officeart/2005/8/layout/chevron2"/>
    <dgm:cxn modelId="{4F0D056D-105C-C045-8CE2-16131F579BDF}" type="presParOf" srcId="{3B1D2DE3-B81E-4A74-BED3-AF8E59603A9E}" destId="{06B0CE19-6926-4568-9C65-6D9F8002FD1E}" srcOrd="0" destOrd="0" presId="urn:microsoft.com/office/officeart/2005/8/layout/chevron2"/>
    <dgm:cxn modelId="{A0AB251C-C1AF-1C4E-93C7-C762BC0B79DB}" type="presParOf" srcId="{3B1D2DE3-B81E-4A74-BED3-AF8E59603A9E}" destId="{42BDE909-82BB-4494-BE28-B6BA499C232E}" srcOrd="1" destOrd="0" presId="urn:microsoft.com/office/officeart/2005/8/layout/chevron2"/>
    <dgm:cxn modelId="{EAE5E00F-2013-2C49-B1AD-F8A273DD5989}" type="presParOf" srcId="{1CC709BE-7D37-4982-B72D-96A21ADECA75}" destId="{2F16F54A-221B-4B5B-A5B5-4CE0DB2E0F72}" srcOrd="3" destOrd="0" presId="urn:microsoft.com/office/officeart/2005/8/layout/chevron2"/>
    <dgm:cxn modelId="{A4795AD5-D303-5947-97EF-B4948F2043BA}" type="presParOf" srcId="{1CC709BE-7D37-4982-B72D-96A21ADECA75}" destId="{3D197E61-896A-4C77-8F0E-C3238D3DF0E5}" srcOrd="4" destOrd="0" presId="urn:microsoft.com/office/officeart/2005/8/layout/chevron2"/>
    <dgm:cxn modelId="{7EB0AB73-1361-424E-9CE0-813308DC131B}" type="presParOf" srcId="{3D197E61-896A-4C77-8F0E-C3238D3DF0E5}" destId="{1D3A1F0F-EC51-48E6-A977-A5215CC60526}" srcOrd="0" destOrd="0" presId="urn:microsoft.com/office/officeart/2005/8/layout/chevron2"/>
    <dgm:cxn modelId="{20CC3D74-9DA1-CD41-9096-B562F6E1FCA5}" type="presParOf" srcId="{3D197E61-896A-4C77-8F0E-C3238D3DF0E5}" destId="{7C21B29D-5864-4BA9-A0C7-4CF0A57C6B81}" srcOrd="1" destOrd="0" presId="urn:microsoft.com/office/officeart/2005/8/layout/chevron2"/>
    <dgm:cxn modelId="{45E33A85-540C-3843-95E2-6599567DCBCD}" type="presParOf" srcId="{1CC709BE-7D37-4982-B72D-96A21ADECA75}" destId="{8216D4A9-C301-4373-9806-467E3A034DBA}" srcOrd="5" destOrd="0" presId="urn:microsoft.com/office/officeart/2005/8/layout/chevron2"/>
    <dgm:cxn modelId="{3682F1A0-E099-C24B-8238-7D41C45846C0}" type="presParOf" srcId="{1CC709BE-7D37-4982-B72D-96A21ADECA75}" destId="{B716A6D8-21AA-4DBE-98ED-F8E63A0DB2A0}" srcOrd="6" destOrd="0" presId="urn:microsoft.com/office/officeart/2005/8/layout/chevron2"/>
    <dgm:cxn modelId="{3CF5A9BF-0756-1F42-BF64-FEB2B5C370BB}" type="presParOf" srcId="{B716A6D8-21AA-4DBE-98ED-F8E63A0DB2A0}" destId="{ECED6F1D-5B6B-41F9-87CE-E915DD57B48D}" srcOrd="0" destOrd="0" presId="urn:microsoft.com/office/officeart/2005/8/layout/chevron2"/>
    <dgm:cxn modelId="{E9E3EB5A-D45D-D246-9AE9-CEFDD77BE555}" type="presParOf" srcId="{B716A6D8-21AA-4DBE-98ED-F8E63A0DB2A0}" destId="{FDD2F743-A907-41EB-B2E9-6EEDB09EB65D}" srcOrd="1" destOrd="0" presId="urn:microsoft.com/office/officeart/2005/8/layout/chevron2"/>
    <dgm:cxn modelId="{F426166C-8462-9744-8312-877FFFC26811}" type="presParOf" srcId="{1CC709BE-7D37-4982-B72D-96A21ADECA75}" destId="{EB90926E-1607-43C9-96B6-FA4D7651798E}" srcOrd="7" destOrd="0" presId="urn:microsoft.com/office/officeart/2005/8/layout/chevron2"/>
    <dgm:cxn modelId="{3FEF47B5-607D-9047-B69F-257B6425D0E8}" type="presParOf" srcId="{1CC709BE-7D37-4982-B72D-96A21ADECA75}" destId="{02DA963A-791F-4F67-8FEB-43C464BD5829}" srcOrd="8" destOrd="0" presId="urn:microsoft.com/office/officeart/2005/8/layout/chevron2"/>
    <dgm:cxn modelId="{F4D636AF-F22B-1F45-B47E-D2049AEA4822}" type="presParOf" srcId="{02DA963A-791F-4F67-8FEB-43C464BD5829}" destId="{3C53789A-3B41-438F-AD3A-A577B2937D05}" srcOrd="0" destOrd="0" presId="urn:microsoft.com/office/officeart/2005/8/layout/chevron2"/>
    <dgm:cxn modelId="{64CD5909-41EE-4C40-AEB8-105CB423DD43}" type="presParOf" srcId="{02DA963A-791F-4F67-8FEB-43C464BD5829}" destId="{50DE01C0-F534-423F-ABE5-63EF6F83A484}" srcOrd="1" destOrd="0" presId="urn:microsoft.com/office/officeart/2005/8/layout/chevron2"/>
    <dgm:cxn modelId="{3C385C2A-1DBD-B442-A842-16EE1496BDC6}" type="presParOf" srcId="{1CC709BE-7D37-4982-B72D-96A21ADECA75}" destId="{3A6FE0A1-D49C-4114-88E2-8A40D525BBA0}" srcOrd="9" destOrd="0" presId="urn:microsoft.com/office/officeart/2005/8/layout/chevron2"/>
    <dgm:cxn modelId="{17D33402-4EB0-044B-BD65-26E1F685336B}" type="presParOf" srcId="{1CC709BE-7D37-4982-B72D-96A21ADECA75}" destId="{23C6B716-1F17-470A-B7B9-61795063C6D9}" srcOrd="10" destOrd="0" presId="urn:microsoft.com/office/officeart/2005/8/layout/chevron2"/>
    <dgm:cxn modelId="{AB40CD2E-111F-DA41-A0F7-4799A88685D4}" type="presParOf" srcId="{23C6B716-1F17-470A-B7B9-61795063C6D9}" destId="{59DB2B82-A9AB-4A00-888C-13C8A6E4EF1C}" srcOrd="0" destOrd="0" presId="urn:microsoft.com/office/officeart/2005/8/layout/chevron2"/>
    <dgm:cxn modelId="{75376E10-C03B-634D-9F71-E0A7F25F3B8B}" type="presParOf" srcId="{23C6B716-1F17-470A-B7B9-61795063C6D9}" destId="{B3C9E9A7-C274-4243-9373-A76034029E8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B2E53-4700-43E4-B0C7-DC7525B7BCD5}">
      <dsp:nvSpPr>
        <dsp:cNvPr id="0" name=""/>
        <dsp:cNvSpPr/>
      </dsp:nvSpPr>
      <dsp:spPr>
        <a:xfrm>
          <a:off x="4726744" y="0"/>
          <a:ext cx="1575581"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Independent</a:t>
          </a:r>
          <a:endParaRPr lang="en-US" sz="1800" kern="1200" dirty="0"/>
        </a:p>
      </dsp:txBody>
      <dsp:txXfrm>
        <a:off x="4726744" y="0"/>
        <a:ext cx="1575581" cy="675249"/>
      </dsp:txXfrm>
    </dsp:sp>
    <dsp:sp modelId="{9A6F65A0-99E7-45DF-9422-18137528E688}">
      <dsp:nvSpPr>
        <dsp:cNvPr id="0" name=""/>
        <dsp:cNvSpPr/>
      </dsp:nvSpPr>
      <dsp:spPr>
        <a:xfrm>
          <a:off x="3938953" y="675249"/>
          <a:ext cx="3151163"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Supervision</a:t>
          </a:r>
          <a:endParaRPr lang="en-US" sz="1800" kern="1200" dirty="0"/>
        </a:p>
      </dsp:txBody>
      <dsp:txXfrm>
        <a:off x="4490407" y="675249"/>
        <a:ext cx="2048256" cy="675249"/>
      </dsp:txXfrm>
    </dsp:sp>
    <dsp:sp modelId="{35176A01-8983-49EB-979A-F26F3E1B1EDB}">
      <dsp:nvSpPr>
        <dsp:cNvPr id="0" name=""/>
        <dsp:cNvSpPr/>
      </dsp:nvSpPr>
      <dsp:spPr>
        <a:xfrm>
          <a:off x="3151163" y="1350498"/>
          <a:ext cx="4726744"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Mild</a:t>
          </a:r>
          <a:endParaRPr lang="en-US" sz="1800" kern="1200" dirty="0"/>
        </a:p>
      </dsp:txBody>
      <dsp:txXfrm>
        <a:off x="3978343" y="1350498"/>
        <a:ext cx="3072384" cy="675249"/>
      </dsp:txXfrm>
    </dsp:sp>
    <dsp:sp modelId="{AADA9468-EB06-487D-AE84-36BA7134B9BB}">
      <dsp:nvSpPr>
        <dsp:cNvPr id="0" name=""/>
        <dsp:cNvSpPr/>
      </dsp:nvSpPr>
      <dsp:spPr>
        <a:xfrm>
          <a:off x="2363372" y="2025747"/>
          <a:ext cx="6302326"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Moderate</a:t>
          </a:r>
          <a:endParaRPr lang="en-US" sz="1800" kern="1200" dirty="0"/>
        </a:p>
      </dsp:txBody>
      <dsp:txXfrm>
        <a:off x="3466279" y="2025747"/>
        <a:ext cx="4096512" cy="675249"/>
      </dsp:txXfrm>
    </dsp:sp>
    <dsp:sp modelId="{1E504E60-5BE8-47E4-8648-745E1C3E1D3A}">
      <dsp:nvSpPr>
        <dsp:cNvPr id="0" name=""/>
        <dsp:cNvSpPr/>
      </dsp:nvSpPr>
      <dsp:spPr>
        <a:xfrm>
          <a:off x="1575581" y="2700996"/>
          <a:ext cx="7877907"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Severe</a:t>
          </a:r>
          <a:endParaRPr lang="en-US" sz="1800" kern="1200" dirty="0"/>
        </a:p>
      </dsp:txBody>
      <dsp:txXfrm>
        <a:off x="2954215" y="2700996"/>
        <a:ext cx="5120640" cy="675249"/>
      </dsp:txXfrm>
    </dsp:sp>
    <dsp:sp modelId="{E87F8E59-9360-4707-B619-219A24D27A8D}">
      <dsp:nvSpPr>
        <dsp:cNvPr id="0" name=""/>
        <dsp:cNvSpPr/>
      </dsp:nvSpPr>
      <dsp:spPr>
        <a:xfrm>
          <a:off x="787790" y="3376245"/>
          <a:ext cx="9453489"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Marked </a:t>
          </a:r>
          <a:endParaRPr lang="en-US" sz="1800" kern="1200" dirty="0"/>
        </a:p>
      </dsp:txBody>
      <dsp:txXfrm>
        <a:off x="2442151" y="3376245"/>
        <a:ext cx="6144768" cy="675249"/>
      </dsp:txXfrm>
    </dsp:sp>
    <dsp:sp modelId="{7B5D2E3F-16E5-422C-B92C-5AB5AFFC1E48}">
      <dsp:nvSpPr>
        <dsp:cNvPr id="0" name=""/>
        <dsp:cNvSpPr/>
      </dsp:nvSpPr>
      <dsp:spPr>
        <a:xfrm>
          <a:off x="0" y="4051494"/>
          <a:ext cx="11029071" cy="675249"/>
        </a:xfrm>
        <a:prstGeom prst="trapezoid">
          <a:avLst>
            <a:gd name="adj" fmla="val 116667"/>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Profound</a:t>
          </a:r>
          <a:endParaRPr lang="en-US" sz="1800" kern="1200" dirty="0"/>
        </a:p>
      </dsp:txBody>
      <dsp:txXfrm>
        <a:off x="1930087" y="4051494"/>
        <a:ext cx="7168896" cy="6752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6E891-353A-450E-B1EB-A14F7D5D813C}">
      <dsp:nvSpPr>
        <dsp:cNvPr id="0" name=""/>
        <dsp:cNvSpPr/>
      </dsp:nvSpPr>
      <dsp:spPr>
        <a:xfrm rot="5400000">
          <a:off x="-172825" y="169600"/>
          <a:ext cx="1130670" cy="79146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PT</a:t>
          </a:r>
          <a:endParaRPr lang="en-US" sz="1100" kern="1200" dirty="0"/>
        </a:p>
      </dsp:txBody>
      <dsp:txXfrm rot="-5400000">
        <a:off x="-3224" y="395735"/>
        <a:ext cx="791469" cy="339201"/>
      </dsp:txXfrm>
    </dsp:sp>
    <dsp:sp modelId="{A28D2EF6-2CC8-4112-B15C-A2595D7CD48A}">
      <dsp:nvSpPr>
        <dsp:cNvPr id="0" name=""/>
        <dsp:cNvSpPr/>
      </dsp:nvSpPr>
      <dsp:spPr>
        <a:xfrm rot="5400000">
          <a:off x="5830099" y="-5008850"/>
          <a:ext cx="734935" cy="1081219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PT ---all patients will be assigned to a case mix level</a:t>
          </a:r>
          <a:endParaRPr lang="en-US" sz="1400" kern="1200" dirty="0"/>
        </a:p>
        <a:p>
          <a:pPr marL="114300" lvl="1" indent="-114300" algn="l" defTabSz="622300">
            <a:lnSpc>
              <a:spcPct val="90000"/>
            </a:lnSpc>
            <a:spcBef>
              <a:spcPct val="0"/>
            </a:spcBef>
            <a:spcAft>
              <a:spcPct val="15000"/>
            </a:spcAft>
            <a:buChar char="•"/>
          </a:pPr>
          <a:r>
            <a:rPr lang="en-US" sz="1400" kern="1200" dirty="0" smtClean="0"/>
            <a:t>16 case mix levels based on clinical category (4) and functional level (Section GG items)</a:t>
          </a:r>
          <a:endParaRPr lang="en-US" sz="1400" kern="1200" dirty="0"/>
        </a:p>
      </dsp:txBody>
      <dsp:txXfrm rot="-5400000">
        <a:off x="791470" y="65656"/>
        <a:ext cx="10776318" cy="663181"/>
      </dsp:txXfrm>
    </dsp:sp>
    <dsp:sp modelId="{06B0CE19-6926-4568-9C65-6D9F8002FD1E}">
      <dsp:nvSpPr>
        <dsp:cNvPr id="0" name=""/>
        <dsp:cNvSpPr/>
      </dsp:nvSpPr>
      <dsp:spPr>
        <a:xfrm rot="5400000">
          <a:off x="-172825" y="1209979"/>
          <a:ext cx="1130670" cy="79146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OT</a:t>
          </a:r>
          <a:endParaRPr lang="en-US" sz="1100" kern="1200" dirty="0"/>
        </a:p>
      </dsp:txBody>
      <dsp:txXfrm rot="-5400000">
        <a:off x="-3224" y="1436114"/>
        <a:ext cx="791469" cy="339201"/>
      </dsp:txXfrm>
    </dsp:sp>
    <dsp:sp modelId="{42BDE909-82BB-4494-BE28-B6BA499C232E}">
      <dsp:nvSpPr>
        <dsp:cNvPr id="0" name=""/>
        <dsp:cNvSpPr/>
      </dsp:nvSpPr>
      <dsp:spPr>
        <a:xfrm rot="5400000">
          <a:off x="5826874" y="-3998251"/>
          <a:ext cx="734935" cy="1081219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OT– all patients will be assigned to a case mix level</a:t>
          </a:r>
          <a:endParaRPr lang="en-US" sz="1400" kern="1200" dirty="0"/>
        </a:p>
        <a:p>
          <a:pPr marL="114300" lvl="1" indent="-114300" algn="l" defTabSz="622300">
            <a:lnSpc>
              <a:spcPct val="90000"/>
            </a:lnSpc>
            <a:spcBef>
              <a:spcPct val="0"/>
            </a:spcBef>
            <a:spcAft>
              <a:spcPct val="15000"/>
            </a:spcAft>
            <a:buChar char="•"/>
          </a:pPr>
          <a:r>
            <a:rPr lang="en-US" sz="1400" kern="1200" dirty="0" smtClean="0"/>
            <a:t>16 case mix levels based on clinical category (4) and functional level (Section GG items)</a:t>
          </a:r>
          <a:endParaRPr lang="en-US" sz="1400" kern="1200" dirty="0"/>
        </a:p>
      </dsp:txBody>
      <dsp:txXfrm rot="-5400000">
        <a:off x="788245" y="1076255"/>
        <a:ext cx="10776318" cy="663181"/>
      </dsp:txXfrm>
    </dsp:sp>
    <dsp:sp modelId="{1D3A1F0F-EC51-48E6-A977-A5215CC60526}">
      <dsp:nvSpPr>
        <dsp:cNvPr id="0" name=""/>
        <dsp:cNvSpPr/>
      </dsp:nvSpPr>
      <dsp:spPr>
        <a:xfrm rot="5400000">
          <a:off x="-172825" y="2244749"/>
          <a:ext cx="1130670" cy="79146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SLP</a:t>
          </a:r>
          <a:endParaRPr lang="en-US" sz="1100" kern="1200" dirty="0"/>
        </a:p>
      </dsp:txBody>
      <dsp:txXfrm rot="-5400000">
        <a:off x="-3224" y="2470884"/>
        <a:ext cx="791469" cy="339201"/>
      </dsp:txXfrm>
    </dsp:sp>
    <dsp:sp modelId="{7C21B29D-5864-4BA9-A0C7-4CF0A57C6B81}">
      <dsp:nvSpPr>
        <dsp:cNvPr id="0" name=""/>
        <dsp:cNvSpPr/>
      </dsp:nvSpPr>
      <dsp:spPr>
        <a:xfrm rot="5400000">
          <a:off x="5826874" y="-2963480"/>
          <a:ext cx="734935" cy="1081219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SLP—all patients will be assigned to a case mix level</a:t>
          </a:r>
          <a:endParaRPr lang="en-US" sz="1400" kern="1200" dirty="0"/>
        </a:p>
        <a:p>
          <a:pPr marL="114300" lvl="1" indent="-114300" algn="l" defTabSz="622300">
            <a:lnSpc>
              <a:spcPct val="90000"/>
            </a:lnSpc>
            <a:spcBef>
              <a:spcPct val="0"/>
            </a:spcBef>
            <a:spcAft>
              <a:spcPct val="15000"/>
            </a:spcAft>
            <a:buChar char="•"/>
          </a:pPr>
          <a:r>
            <a:rPr lang="en-US" sz="1400" kern="1200" dirty="0" smtClean="0"/>
            <a:t>12 case mix levels based on Presence of acute neuro condition, SLP related co-morbidity, or cognitive impairment &amp; mechanically altered diet or swallowing disorder</a:t>
          </a:r>
          <a:endParaRPr lang="en-US" sz="1400" kern="1200" dirty="0"/>
        </a:p>
      </dsp:txBody>
      <dsp:txXfrm rot="-5400000">
        <a:off x="788245" y="2111026"/>
        <a:ext cx="10776318" cy="663181"/>
      </dsp:txXfrm>
    </dsp:sp>
    <dsp:sp modelId="{ECED6F1D-5B6B-41F9-87CE-E915DD57B48D}">
      <dsp:nvSpPr>
        <dsp:cNvPr id="0" name=""/>
        <dsp:cNvSpPr/>
      </dsp:nvSpPr>
      <dsp:spPr>
        <a:xfrm rot="5400000">
          <a:off x="-166375" y="3273069"/>
          <a:ext cx="1130670" cy="80437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Nursing</a:t>
          </a:r>
          <a:endParaRPr lang="en-US" sz="1100" kern="1200" dirty="0"/>
        </a:p>
      </dsp:txBody>
      <dsp:txXfrm rot="-5400000">
        <a:off x="-3225" y="3512104"/>
        <a:ext cx="804370" cy="326300"/>
      </dsp:txXfrm>
    </dsp:sp>
    <dsp:sp modelId="{FDD2F743-A907-41EB-B2E9-6EEDB09EB65D}">
      <dsp:nvSpPr>
        <dsp:cNvPr id="0" name=""/>
        <dsp:cNvSpPr/>
      </dsp:nvSpPr>
      <dsp:spPr>
        <a:xfrm rot="5400000">
          <a:off x="5833324" y="-1928710"/>
          <a:ext cx="734935" cy="1081219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Nursing—all patients will be assigned to a case mix level</a:t>
          </a:r>
          <a:endParaRPr lang="en-US" sz="1400" kern="1200" dirty="0"/>
        </a:p>
        <a:p>
          <a:pPr marL="114300" lvl="1" indent="-114300" algn="l" defTabSz="622300">
            <a:lnSpc>
              <a:spcPct val="90000"/>
            </a:lnSpc>
            <a:spcBef>
              <a:spcPct val="0"/>
            </a:spcBef>
            <a:spcAft>
              <a:spcPct val="15000"/>
            </a:spcAft>
            <a:buChar char="•"/>
          </a:pPr>
          <a:r>
            <a:rPr lang="en-US" sz="1400" kern="1200" dirty="0" smtClean="0"/>
            <a:t>25 case mix levels based on clinical conditions, depression, # restorative services, function (section GG)</a:t>
          </a:r>
          <a:endParaRPr lang="en-US" sz="1400" kern="1200" dirty="0"/>
        </a:p>
      </dsp:txBody>
      <dsp:txXfrm rot="-5400000">
        <a:off x="794695" y="3145796"/>
        <a:ext cx="10776318" cy="663181"/>
      </dsp:txXfrm>
    </dsp:sp>
    <dsp:sp modelId="{3C53789A-3B41-438F-AD3A-A577B2937D05}">
      <dsp:nvSpPr>
        <dsp:cNvPr id="0" name=""/>
        <dsp:cNvSpPr/>
      </dsp:nvSpPr>
      <dsp:spPr>
        <a:xfrm rot="5400000">
          <a:off x="-172825" y="4314290"/>
          <a:ext cx="1130670" cy="79146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NTA</a:t>
          </a:r>
          <a:endParaRPr lang="en-US" sz="1100" kern="1200" dirty="0"/>
        </a:p>
      </dsp:txBody>
      <dsp:txXfrm rot="-5400000">
        <a:off x="-3224" y="4540425"/>
        <a:ext cx="791469" cy="339201"/>
      </dsp:txXfrm>
    </dsp:sp>
    <dsp:sp modelId="{50DE01C0-F534-423F-ABE5-63EF6F83A484}">
      <dsp:nvSpPr>
        <dsp:cNvPr id="0" name=""/>
        <dsp:cNvSpPr/>
      </dsp:nvSpPr>
      <dsp:spPr>
        <a:xfrm rot="5400000">
          <a:off x="5826874" y="-893939"/>
          <a:ext cx="734935" cy="1081219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NTA—all patients will be assigned to a case mix level</a:t>
          </a:r>
          <a:endParaRPr lang="en-US" sz="1400" kern="1200" dirty="0"/>
        </a:p>
        <a:p>
          <a:pPr marL="114300" lvl="1" indent="-114300" algn="l" defTabSz="622300">
            <a:lnSpc>
              <a:spcPct val="90000"/>
            </a:lnSpc>
            <a:spcBef>
              <a:spcPct val="0"/>
            </a:spcBef>
            <a:spcAft>
              <a:spcPct val="15000"/>
            </a:spcAft>
            <a:buChar char="•"/>
          </a:pPr>
          <a:r>
            <a:rPr lang="en-US" sz="1400" kern="1200" dirty="0" smtClean="0"/>
            <a:t>6 case mix levels based on conditions</a:t>
          </a:r>
          <a:endParaRPr lang="en-US" sz="1400" kern="1200" dirty="0"/>
        </a:p>
      </dsp:txBody>
      <dsp:txXfrm rot="-5400000">
        <a:off x="788245" y="4180567"/>
        <a:ext cx="10776318" cy="663181"/>
      </dsp:txXfrm>
    </dsp:sp>
    <dsp:sp modelId="{59DB2B82-A9AB-4A00-888C-13C8A6E4EF1C}">
      <dsp:nvSpPr>
        <dsp:cNvPr id="0" name=""/>
        <dsp:cNvSpPr/>
      </dsp:nvSpPr>
      <dsp:spPr>
        <a:xfrm rot="5400000">
          <a:off x="-172825" y="5349061"/>
          <a:ext cx="1130670" cy="79146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Non Case Mix</a:t>
          </a:r>
          <a:endParaRPr lang="en-US" sz="1100" kern="1200" dirty="0"/>
        </a:p>
      </dsp:txBody>
      <dsp:txXfrm rot="-5400000">
        <a:off x="-3224" y="5575196"/>
        <a:ext cx="791469" cy="339201"/>
      </dsp:txXfrm>
    </dsp:sp>
    <dsp:sp modelId="{B3C9E9A7-C274-4243-9373-A76034029E89}">
      <dsp:nvSpPr>
        <dsp:cNvPr id="0" name=""/>
        <dsp:cNvSpPr/>
      </dsp:nvSpPr>
      <dsp:spPr>
        <a:xfrm rot="5400000">
          <a:off x="5826874" y="140830"/>
          <a:ext cx="734935" cy="1081219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Non Case Mix: </a:t>
          </a:r>
          <a:endParaRPr lang="en-US" sz="1400" kern="1200" dirty="0"/>
        </a:p>
      </dsp:txBody>
      <dsp:txXfrm rot="-5400000">
        <a:off x="788245" y="5215337"/>
        <a:ext cx="10776318" cy="66318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EB880-2479-2C4D-B63B-6AB27945E2F6}" type="datetimeFigureOut">
              <a:rPr lang="en-US" smtClean="0"/>
              <a:t>10/4/18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5A7BAB-77D2-814A-9BE0-5510F97B769D}" type="slidenum">
              <a:rPr lang="en-US" smtClean="0"/>
              <a:t>‹#›</a:t>
            </a:fld>
            <a:endParaRPr lang="en-US"/>
          </a:p>
        </p:txBody>
      </p:sp>
    </p:spTree>
    <p:extLst>
      <p:ext uri="{BB962C8B-B14F-4D97-AF65-F5344CB8AC3E}">
        <p14:creationId xmlns:p14="http://schemas.microsoft.com/office/powerpoint/2010/main" val="93748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5A7BAB-77D2-814A-9BE0-5510F97B769D}" type="slidenum">
              <a:rPr lang="en-US" smtClean="0"/>
              <a:t>1</a:t>
            </a:fld>
            <a:endParaRPr lang="en-US"/>
          </a:p>
        </p:txBody>
      </p:sp>
    </p:spTree>
    <p:extLst>
      <p:ext uri="{BB962C8B-B14F-4D97-AF65-F5344CB8AC3E}">
        <p14:creationId xmlns:p14="http://schemas.microsoft.com/office/powerpoint/2010/main" val="1341012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F516AD-D3FC-476A-A48C-1D2421DE0760}" type="slidenum">
              <a:rPr lang="en-US" smtClean="0"/>
              <a:t>67</a:t>
            </a:fld>
            <a:endParaRPr lang="en-US"/>
          </a:p>
        </p:txBody>
      </p:sp>
    </p:spTree>
    <p:extLst>
      <p:ext uri="{BB962C8B-B14F-4D97-AF65-F5344CB8AC3E}">
        <p14:creationId xmlns:p14="http://schemas.microsoft.com/office/powerpoint/2010/main" val="1121663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F516AD-D3FC-476A-A48C-1D2421DE0760}" type="slidenum">
              <a:rPr lang="en-US" smtClean="0"/>
              <a:t>68</a:t>
            </a:fld>
            <a:endParaRPr lang="en-US"/>
          </a:p>
        </p:txBody>
      </p:sp>
    </p:spTree>
    <p:extLst>
      <p:ext uri="{BB962C8B-B14F-4D97-AF65-F5344CB8AC3E}">
        <p14:creationId xmlns:p14="http://schemas.microsoft.com/office/powerpoint/2010/main" val="1407131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2A3EE15-046C-4818-83F6-41AEF7F894AD}" type="slidenum">
              <a:rPr lang="en-US" smtClean="0"/>
              <a:pPr/>
              <a:t>82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The discharge summary is your succinct description of what occurred during treatment. Clearly state the progress made on each goal and any recommendations for further intervention. This discharge summary should be shared with the referral source and others involved in the care of the patient. </a:t>
            </a:r>
          </a:p>
        </p:txBody>
      </p:sp>
    </p:spTree>
    <p:extLst>
      <p:ext uri="{BB962C8B-B14F-4D97-AF65-F5344CB8AC3E}">
        <p14:creationId xmlns:p14="http://schemas.microsoft.com/office/powerpoint/2010/main" val="222173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Now lets define the new codes</a:t>
            </a:r>
          </a:p>
          <a:p>
            <a:endParaRPr lang="en-US" dirty="0"/>
          </a:p>
        </p:txBody>
      </p:sp>
      <p:sp>
        <p:nvSpPr>
          <p:cNvPr id="4" name="Slide Number Placeholder 3"/>
          <p:cNvSpPr>
            <a:spLocks noGrp="1"/>
          </p:cNvSpPr>
          <p:nvPr>
            <p:ph type="sldNum" sz="quarter" idx="10"/>
          </p:nvPr>
        </p:nvSpPr>
        <p:spPr/>
        <p:txBody>
          <a:bodyPr/>
          <a:lstStyle/>
          <a:p>
            <a:fld id="{5E0E3B5B-E97B-461E-81D7-05266B31220A}" type="slidenum">
              <a:rPr lang="en-US" smtClean="0"/>
              <a:t>15</a:t>
            </a:fld>
            <a:endParaRPr lang="en-US" dirty="0"/>
          </a:p>
        </p:txBody>
      </p:sp>
    </p:spTree>
    <p:extLst>
      <p:ext uri="{BB962C8B-B14F-4D97-AF65-F5344CB8AC3E}">
        <p14:creationId xmlns:p14="http://schemas.microsoft.com/office/powerpoint/2010/main" val="78451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5A7BAB-77D2-814A-9BE0-5510F97B769D}" type="slidenum">
              <a:rPr lang="en-US" smtClean="0"/>
              <a:t>16</a:t>
            </a:fld>
            <a:endParaRPr lang="en-US"/>
          </a:p>
        </p:txBody>
      </p:sp>
    </p:spTree>
    <p:extLst>
      <p:ext uri="{BB962C8B-B14F-4D97-AF65-F5344CB8AC3E}">
        <p14:creationId xmlns:p14="http://schemas.microsoft.com/office/powerpoint/2010/main" val="208639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Now I wanted to take some time</a:t>
            </a:r>
            <a:r>
              <a:rPr lang="en-US" baseline="0" dirty="0" smtClean="0"/>
              <a:t> to review some of our current codes for which we will still be able to utilize either stand alone or in conjunction with new CPTs</a:t>
            </a:r>
            <a:endParaRPr lang="en-US" dirty="0"/>
          </a:p>
        </p:txBody>
      </p:sp>
      <p:sp>
        <p:nvSpPr>
          <p:cNvPr id="4" name="Slide Number Placeholder 3"/>
          <p:cNvSpPr>
            <a:spLocks noGrp="1"/>
          </p:cNvSpPr>
          <p:nvPr>
            <p:ph type="sldNum" sz="quarter" idx="10"/>
          </p:nvPr>
        </p:nvSpPr>
        <p:spPr/>
        <p:txBody>
          <a:bodyPr/>
          <a:lstStyle/>
          <a:p>
            <a:fld id="{5E0E3B5B-E97B-461E-81D7-05266B31220A}" type="slidenum">
              <a:rPr lang="en-US" smtClean="0"/>
              <a:t>17</a:t>
            </a:fld>
            <a:endParaRPr lang="en-US"/>
          </a:p>
        </p:txBody>
      </p:sp>
    </p:spTree>
    <p:extLst>
      <p:ext uri="{BB962C8B-B14F-4D97-AF65-F5344CB8AC3E}">
        <p14:creationId xmlns:p14="http://schemas.microsoft.com/office/powerpoint/2010/main" val="1041673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Think here is what is the root cause of</a:t>
            </a:r>
            <a:r>
              <a:rPr lang="en-US" baseline="0" dirty="0" smtClean="0"/>
              <a:t> </a:t>
            </a:r>
            <a:r>
              <a:rPr lang="en-US" baseline="0" dirty="0" err="1" smtClean="0"/>
              <a:t>dysfluency</a:t>
            </a:r>
            <a:r>
              <a:rPr lang="en-US" baseline="0" dirty="0" smtClean="0"/>
              <a:t> which may also be dependent upon the type of Dementia present.</a:t>
            </a:r>
          </a:p>
          <a:p>
            <a:r>
              <a:rPr lang="en-US" baseline="0" dirty="0" smtClean="0"/>
              <a:t>Underlying expressive/receptive language impairment</a:t>
            </a:r>
          </a:p>
          <a:p>
            <a:r>
              <a:rPr lang="en-US" baseline="0" dirty="0" smtClean="0"/>
              <a:t>Semantic Memory impairment</a:t>
            </a:r>
          </a:p>
          <a:p>
            <a:r>
              <a:rPr lang="en-US" baseline="0" dirty="0" smtClean="0"/>
              <a:t>STM/LTM impairment dependent on communication partner and context of communication.</a:t>
            </a:r>
          </a:p>
          <a:p>
            <a:endParaRPr lang="en-US" dirty="0"/>
          </a:p>
        </p:txBody>
      </p:sp>
      <p:sp>
        <p:nvSpPr>
          <p:cNvPr id="4" name="Slide Number Placeholder 3"/>
          <p:cNvSpPr>
            <a:spLocks noGrp="1"/>
          </p:cNvSpPr>
          <p:nvPr>
            <p:ph type="sldNum" sz="quarter" idx="10"/>
          </p:nvPr>
        </p:nvSpPr>
        <p:spPr/>
        <p:txBody>
          <a:bodyPr/>
          <a:lstStyle/>
          <a:p>
            <a:fld id="{5E0E3B5B-E97B-461E-81D7-05266B31220A}" type="slidenum">
              <a:rPr lang="en-US" smtClean="0"/>
              <a:t>20</a:t>
            </a:fld>
            <a:endParaRPr lang="en-US"/>
          </a:p>
        </p:txBody>
      </p:sp>
    </p:spTree>
    <p:extLst>
      <p:ext uri="{BB962C8B-B14F-4D97-AF65-F5344CB8AC3E}">
        <p14:creationId xmlns:p14="http://schemas.microsoft.com/office/powerpoint/2010/main" val="1057487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Drucker, P. (1981) Drucker Management by Objectives: As Developed by Peter Drucker, Assisted by Harold </a:t>
            </a:r>
            <a:r>
              <a:rPr lang="en-US" sz="1200" b="0" kern="1200" dirty="0" err="1" smtClean="0">
                <a:solidFill>
                  <a:schemeClr val="tx1"/>
                </a:solidFill>
                <a:effectLst/>
                <a:latin typeface="+mn-lt"/>
                <a:ea typeface="+mn-ea"/>
                <a:cs typeface="+mn-cs"/>
              </a:rPr>
              <a:t>Smiddy</a:t>
            </a:r>
            <a:r>
              <a:rPr lang="en-US" sz="1200" b="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The Academy of Management Review, Vol. 6, No. 2 </a:t>
            </a:r>
            <a:r>
              <a:rPr lang="en-US" sz="1200" b="0" kern="1200" dirty="0" smtClean="0">
                <a:solidFill>
                  <a:schemeClr val="tx1"/>
                </a:solidFill>
                <a:effectLst/>
                <a:latin typeface="+mn-lt"/>
                <a:ea typeface="+mn-ea"/>
                <a:cs typeface="+mn-cs"/>
              </a:rPr>
              <a:t>225-230</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805946-FA2E-4585-A87E-211687EB7573}" type="slidenum">
              <a:rPr lang="en-US" smtClean="0"/>
              <a:t>48</a:t>
            </a:fld>
            <a:endParaRPr lang="en-US"/>
          </a:p>
        </p:txBody>
      </p:sp>
    </p:spTree>
    <p:extLst>
      <p:ext uri="{BB962C8B-B14F-4D97-AF65-F5344CB8AC3E}">
        <p14:creationId xmlns:p14="http://schemas.microsoft.com/office/powerpoint/2010/main" val="953265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 an elementary school-age child with severe cerebral palsy who is fed by G-tube with concomitant severely impaired oral skills: no lip closure, no lingual lateralization, severe tongue thrust movement to propel boluses posteriorly with significant loss of most of the bolus.  A long term goal for the child to receive all nutrition and hydration by mouth is not an attainable goal. On the other hand, a long term goal for the child to take small amounts of smooth foods per spoon with jaw and lip assist may be attainable. </a:t>
            </a:r>
          </a:p>
          <a:p>
            <a:endParaRPr lang="en-US" dirty="0"/>
          </a:p>
        </p:txBody>
      </p:sp>
      <p:sp>
        <p:nvSpPr>
          <p:cNvPr id="4" name="Slide Number Placeholder 3"/>
          <p:cNvSpPr>
            <a:spLocks noGrp="1"/>
          </p:cNvSpPr>
          <p:nvPr>
            <p:ph type="sldNum" sz="quarter" idx="10"/>
          </p:nvPr>
        </p:nvSpPr>
        <p:spPr/>
        <p:txBody>
          <a:bodyPr/>
          <a:lstStyle/>
          <a:p>
            <a:fld id="{EA805946-FA2E-4585-A87E-211687EB7573}" type="slidenum">
              <a:rPr lang="en-US" smtClean="0"/>
              <a:t>51</a:t>
            </a:fld>
            <a:endParaRPr lang="en-US"/>
          </a:p>
        </p:txBody>
      </p:sp>
    </p:spTree>
    <p:extLst>
      <p:ext uri="{BB962C8B-B14F-4D97-AF65-F5344CB8AC3E}">
        <p14:creationId xmlns:p14="http://schemas.microsoft.com/office/powerpoint/2010/main" val="1102112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05946-FA2E-4585-A87E-211687EB7573}" type="slidenum">
              <a:rPr lang="en-US" smtClean="0"/>
              <a:t>58</a:t>
            </a:fld>
            <a:endParaRPr lang="en-US"/>
          </a:p>
        </p:txBody>
      </p:sp>
    </p:spTree>
    <p:extLst>
      <p:ext uri="{BB962C8B-B14F-4D97-AF65-F5344CB8AC3E}">
        <p14:creationId xmlns:p14="http://schemas.microsoft.com/office/powerpoint/2010/main" val="85789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Renee – if</a:t>
            </a:r>
            <a:r>
              <a:rPr lang="en-US" baseline="0" dirty="0" smtClean="0"/>
              <a:t> we don’t use the ‘treatment objectives’ concept, and you are using any of these short term goals, then the short term goals need to be re-written by adding phrases like “by doing xxx for X% with/without cues” </a:t>
            </a:r>
            <a:endParaRPr lang="en-US" dirty="0"/>
          </a:p>
        </p:txBody>
      </p:sp>
      <p:sp>
        <p:nvSpPr>
          <p:cNvPr id="4" name="Slide Number Placeholder 3"/>
          <p:cNvSpPr>
            <a:spLocks noGrp="1"/>
          </p:cNvSpPr>
          <p:nvPr>
            <p:ph type="sldNum" sz="quarter" idx="10"/>
          </p:nvPr>
        </p:nvSpPr>
        <p:spPr/>
        <p:txBody>
          <a:bodyPr/>
          <a:lstStyle/>
          <a:p>
            <a:fld id="{EA805946-FA2E-4585-A87E-211687EB7573}" type="slidenum">
              <a:rPr lang="en-US" smtClean="0"/>
              <a:t>61</a:t>
            </a:fld>
            <a:endParaRPr lang="en-US"/>
          </a:p>
        </p:txBody>
      </p:sp>
    </p:spTree>
    <p:extLst>
      <p:ext uri="{BB962C8B-B14F-4D97-AF65-F5344CB8AC3E}">
        <p14:creationId xmlns:p14="http://schemas.microsoft.com/office/powerpoint/2010/main" val="108753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C7434855-CD13-634C-9EA0-F87FBF62B392}" type="datetime1">
              <a:rPr lang="en-US" smtClean="0"/>
              <a:t>10/4/18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r>
              <a:rPr lang="hu-HU" smtClean="0"/>
              <a:t>KSHA 2017</a:t>
            </a:r>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12CCB7-F43F-BD40-90F1-79C76C3527CD}" type="datetime1">
              <a:rPr lang="en-US" smtClean="0"/>
              <a:t>10/4/18</a:t>
            </a:fld>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B4548D-50A3-0E4A-B5BC-7F842ABAD493}" type="datetime1">
              <a:rPr lang="en-US" smtClean="0"/>
              <a:t>10/4/18</a:t>
            </a:fld>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90CCA1-59E4-EF40-841E-4C3F47329D79}" type="datetime1">
              <a:rPr lang="en-US" smtClean="0"/>
              <a:t>10/4/18</a:t>
            </a:fld>
            <a:endParaRPr lang="en-US" dirty="0"/>
          </a:p>
        </p:txBody>
      </p:sp>
      <p:sp>
        <p:nvSpPr>
          <p:cNvPr id="8" name="Footer Placeholder 7"/>
          <p:cNvSpPr>
            <a:spLocks noGrp="1"/>
          </p:cNvSpPr>
          <p:nvPr>
            <p:ph type="ftr" sz="quarter" idx="11"/>
          </p:nvPr>
        </p:nvSpPr>
        <p:spPr/>
        <p:txBody>
          <a:bodyPr/>
          <a:lstStyle/>
          <a:p>
            <a:r>
              <a:rPr lang="hu-HU" smtClean="0"/>
              <a:t>KSHA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9E164B9C-A1B6-574C-AEBD-D812F2016C6C}" type="datetime1">
              <a:rPr lang="en-US" smtClean="0"/>
              <a:t>10/4/18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r>
              <a:rPr lang="hu-HU" smtClean="0"/>
              <a:t>KSHA 2017</a:t>
            </a:r>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9023A0-F3E8-2340-994F-47378B3655DB}" type="datetime1">
              <a:rPr lang="en-US" smtClean="0"/>
              <a:t>10/4/18</a:t>
            </a:fld>
            <a:endParaRPr lang="en-US" dirty="0"/>
          </a:p>
        </p:txBody>
      </p:sp>
      <p:sp>
        <p:nvSpPr>
          <p:cNvPr id="6" name="Footer Placeholder 5"/>
          <p:cNvSpPr>
            <a:spLocks noGrp="1"/>
          </p:cNvSpPr>
          <p:nvPr>
            <p:ph type="ftr" sz="quarter" idx="11"/>
          </p:nvPr>
        </p:nvSpPr>
        <p:spPr/>
        <p:txBody>
          <a:bodyPr/>
          <a:lstStyle/>
          <a:p>
            <a:r>
              <a:rPr lang="hu-HU" smtClean="0"/>
              <a:t>KSHA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E75F65-75F2-5E47-8C1A-F0307A0C1466}" type="datetime1">
              <a:rPr lang="en-US" smtClean="0"/>
              <a:t>10/4/18</a:t>
            </a:fld>
            <a:endParaRPr lang="en-US" dirty="0"/>
          </a:p>
        </p:txBody>
      </p:sp>
      <p:sp>
        <p:nvSpPr>
          <p:cNvPr id="8" name="Footer Placeholder 7"/>
          <p:cNvSpPr>
            <a:spLocks noGrp="1"/>
          </p:cNvSpPr>
          <p:nvPr>
            <p:ph type="ftr" sz="quarter" idx="11"/>
          </p:nvPr>
        </p:nvSpPr>
        <p:spPr/>
        <p:txBody>
          <a:bodyPr/>
          <a:lstStyle/>
          <a:p>
            <a:r>
              <a:rPr lang="hu-HU" smtClean="0"/>
              <a:t>KSHA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33707F-62C9-D24E-8CC9-900AA9987B6D}" type="datetime1">
              <a:rPr lang="en-US" smtClean="0"/>
              <a:t>10/4/18</a:t>
            </a:fld>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85C2E-15FF-1246-A85A-D5068502160E}" type="datetime1">
              <a:rPr lang="en-US" smtClean="0"/>
              <a:t>10/4/18</a:t>
            </a:fld>
            <a:endParaRPr lang="en-US" dirty="0"/>
          </a:p>
        </p:txBody>
      </p:sp>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52F81D9-D467-F149-8F6F-40E373FEDE71}" type="datetime1">
              <a:rPr lang="en-US" smtClean="0"/>
              <a:t>10/4/18</a:t>
            </a:fld>
            <a:endParaRPr lang="en-US" dirty="0"/>
          </a:p>
        </p:txBody>
      </p:sp>
      <p:sp>
        <p:nvSpPr>
          <p:cNvPr id="9" name="Footer Placeholder 8"/>
          <p:cNvSpPr>
            <a:spLocks noGrp="1"/>
          </p:cNvSpPr>
          <p:nvPr>
            <p:ph type="ftr" sz="quarter" idx="11"/>
          </p:nvPr>
        </p:nvSpPr>
        <p:spPr/>
        <p:txBody>
          <a:bodyPr/>
          <a:lstStyle>
            <a:lvl1pPr algn="r">
              <a:defRPr/>
            </a:lvl1pPr>
          </a:lstStyle>
          <a:p>
            <a:r>
              <a:rPr lang="hu-HU" smtClean="0"/>
              <a:t>KSHA 2017</a:t>
            </a:r>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1D171F3-6E9F-1A4C-9B8E-729D5DC1B476}" type="datetime1">
              <a:rPr lang="en-US" smtClean="0"/>
              <a:t>10/4/18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r>
              <a:rPr lang="hu-HU" smtClean="0"/>
              <a:t>KSHA 2017</a:t>
            </a:r>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49BD8EA-534A-034A-879E-B02282F811DF}" type="datetime1">
              <a:rPr lang="en-US" smtClean="0"/>
              <a:t>10/4/18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r>
              <a:rPr lang="hu-HU" smtClean="0"/>
              <a:t>KSHA 2017</a:t>
            </a:r>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ms.gov/Medicare/Quality-Initiatives-Patient-Assessment-Instruments/NursingHomeQualityInits/MDS30RAIManual.html" TargetMode="External"/><Relationship Id="rId3" Type="http://schemas.openxmlformats.org/officeDocument/2006/relationships/hyperlink" Target="http://www.asha.org/Practice/reimbursement/medicare/Medicare-Guidance-for-SLP-Services-in-Skilled-Nursing-Faciliti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diagramData" Target="../diagrams/data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41.sv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41.sv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2091262"/>
            <a:ext cx="9068586" cy="3048001"/>
          </a:xfrm>
        </p:spPr>
        <p:txBody>
          <a:bodyPr/>
          <a:lstStyle/>
          <a:p>
            <a:r>
              <a:rPr lang="en-US" sz="4000" b="1" dirty="0" smtClean="0"/>
              <a:t/>
            </a:r>
            <a:br>
              <a:rPr lang="en-US" sz="4000" b="1" dirty="0" smtClean="0"/>
            </a:br>
            <a:r>
              <a:rPr lang="en-US" sz="4000" b="1" dirty="0"/>
              <a:t/>
            </a:r>
            <a:br>
              <a:rPr lang="en-US" sz="4000" b="1" dirty="0"/>
            </a:br>
            <a:r>
              <a:rPr lang="en-US" sz="4000" b="1" dirty="0"/>
              <a:t> SLP5 Writing Person Centered Functional Goals </a:t>
            </a:r>
            <a:r>
              <a:rPr lang="en-US" sz="4000" dirty="0"/>
              <a:t/>
            </a:r>
            <a:br>
              <a:rPr lang="en-US" sz="4000" dirty="0"/>
            </a:br>
            <a:r>
              <a:rPr lang="en-US" sz="4000" dirty="0"/>
              <a:t/>
            </a:r>
            <a:br>
              <a:rPr lang="en-US" sz="4000" dirty="0"/>
            </a:br>
            <a:r>
              <a:rPr lang="en-US" sz="4800" dirty="0" smtClean="0"/>
              <a:t> </a:t>
            </a:r>
            <a:r>
              <a:rPr lang="en-US" sz="4800" dirty="0"/>
              <a:t/>
            </a:r>
            <a:br>
              <a:rPr lang="en-US" sz="4800" dirty="0"/>
            </a:br>
            <a:endParaRPr lang="en-US" sz="4800" dirty="0"/>
          </a:p>
        </p:txBody>
      </p:sp>
      <p:sp>
        <p:nvSpPr>
          <p:cNvPr id="3" name="Subtitle 2"/>
          <p:cNvSpPr>
            <a:spLocks noGrp="1"/>
          </p:cNvSpPr>
          <p:nvPr>
            <p:ph type="subTitle" idx="1"/>
          </p:nvPr>
        </p:nvSpPr>
        <p:spPr>
          <a:xfrm>
            <a:off x="1561708" y="4314826"/>
            <a:ext cx="9071240" cy="824438"/>
          </a:xfrm>
        </p:spPr>
        <p:txBody>
          <a:bodyPr>
            <a:noAutofit/>
          </a:bodyPr>
          <a:lstStyle/>
          <a:p>
            <a:r>
              <a:rPr lang="en-US" sz="2000" b="1" dirty="0"/>
              <a:t>Renee Kinder, MS, CCC-SLP, RAC-CT, </a:t>
            </a:r>
            <a:br>
              <a:rPr lang="en-US" sz="2000" b="1" dirty="0"/>
            </a:br>
            <a:r>
              <a:rPr lang="en-US" sz="2000" dirty="0"/>
              <a:t>Director of Clinical Education for Encore Rehabilitation</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6261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“Reasonable and Necessary”</a:t>
            </a:r>
            <a:br>
              <a:rPr lang="en-US" dirty="0" smtClean="0"/>
            </a:br>
            <a:r>
              <a:rPr lang="en-US" sz="2933" dirty="0"/>
              <a:t>Determining Appropriate Frequency and Duration</a:t>
            </a:r>
          </a:p>
        </p:txBody>
      </p:sp>
      <p:sp>
        <p:nvSpPr>
          <p:cNvPr id="3" name="Content Placeholder 2"/>
          <p:cNvSpPr>
            <a:spLocks noGrp="1"/>
          </p:cNvSpPr>
          <p:nvPr>
            <p:ph sz="quarter" idx="1"/>
          </p:nvPr>
        </p:nvSpPr>
        <p:spPr>
          <a:solidFill>
            <a:srgbClr val="FFFFFF"/>
          </a:solidFill>
        </p:spPr>
        <p:txBody>
          <a:bodyPr>
            <a:normAutofit fontScale="62500" lnSpcReduction="20000"/>
          </a:bodyPr>
          <a:lstStyle/>
          <a:p>
            <a:pPr lvl="0"/>
            <a:r>
              <a:rPr lang="en-US" sz="3467" i="1" dirty="0"/>
              <a:t>There must be an expectation that the patient's condition will improve significantly in a reasonable (and generally predictable) period of time, or the services must be necessary for the establishment of a safe and effective maintenance program required in connection with a specific disease state. In the case of a progressive degenerative disease, service may be intermittently necessary to determine the need for assistive equipment and/or establish a program to maximize function (see item D for descriptions of maintenance services); and</a:t>
            </a:r>
            <a:endParaRPr lang="en-US" sz="3467" dirty="0"/>
          </a:p>
          <a:p>
            <a:pPr lvl="0"/>
            <a:endParaRPr lang="en-US" sz="3467" i="1" dirty="0"/>
          </a:p>
          <a:p>
            <a:pPr lvl="0"/>
            <a:r>
              <a:rPr lang="en-US" sz="3467" i="1" dirty="0"/>
              <a:t>The amount, frequency, and duration of the services must be reasonable under accepted standards of practice. The contractor shall consult local professionals or the state or national therapy associations in the development of any utilization guidelines.</a:t>
            </a:r>
            <a:endParaRPr lang="en-US" sz="3467" dirty="0"/>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89373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a:t>
            </a:r>
            <a:br>
              <a:rPr lang="en-US" dirty="0" smtClean="0"/>
            </a:br>
            <a:r>
              <a:rPr lang="en-US" dirty="0" smtClean="0"/>
              <a:t>Your FIRST DEFENSE</a:t>
            </a:r>
            <a:endParaRPr lang="en-US" dirty="0"/>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3006" y="700644"/>
            <a:ext cx="2871566" cy="160807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923218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Coding- Keeping Control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674" y="2014194"/>
            <a:ext cx="8158347" cy="4314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721600" y="2777893"/>
            <a:ext cx="1625600"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400" dirty="0"/>
              <a:t>YOUR ST </a:t>
            </a:r>
            <a:r>
              <a:rPr lang="en-US" sz="2400" i="1" dirty="0"/>
              <a:t>CLAIM</a:t>
            </a:r>
          </a:p>
        </p:txBody>
      </p:sp>
      <p:sp>
        <p:nvSpPr>
          <p:cNvPr id="6" name="TextBox 5"/>
          <p:cNvSpPr txBox="1"/>
          <p:nvPr/>
        </p:nvSpPr>
        <p:spPr>
          <a:xfrm>
            <a:off x="5994400" y="3530527"/>
            <a:ext cx="9144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EMR</a:t>
            </a:r>
          </a:p>
        </p:txBody>
      </p:sp>
      <p:sp>
        <p:nvSpPr>
          <p:cNvPr id="7" name="TextBox 6"/>
          <p:cNvSpPr txBox="1"/>
          <p:nvPr/>
        </p:nvSpPr>
        <p:spPr>
          <a:xfrm>
            <a:off x="4339572" y="3776749"/>
            <a:ext cx="11176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BOM</a:t>
            </a:r>
          </a:p>
        </p:txBody>
      </p:sp>
      <p:sp>
        <p:nvSpPr>
          <p:cNvPr id="8" name="TextBox 7"/>
          <p:cNvSpPr txBox="1"/>
          <p:nvPr/>
        </p:nvSpPr>
        <p:spPr>
          <a:xfrm>
            <a:off x="2641603" y="3824791"/>
            <a:ext cx="129157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PAYER</a:t>
            </a:r>
          </a:p>
        </p:txBody>
      </p:sp>
      <p:cxnSp>
        <p:nvCxnSpPr>
          <p:cNvPr id="13" name="Straight Arrow Connector 12"/>
          <p:cNvCxnSpPr/>
          <p:nvPr/>
        </p:nvCxnSpPr>
        <p:spPr>
          <a:xfrm flipH="1">
            <a:off x="2235200" y="2311400"/>
            <a:ext cx="68072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96799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888" y="1239706"/>
            <a:ext cx="10770920" cy="1733680"/>
          </a:xfrm>
          <a:prstGeom prst="rect">
            <a:avLst/>
          </a:prstGeom>
          <a:solidFill>
            <a:schemeClr val="bg1">
              <a:lumMod val="90000"/>
            </a:schemeClr>
          </a:solidFill>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lang="en-US" sz="5333" dirty="0" smtClean="0"/>
              <a:t>Documentation: </a:t>
            </a:r>
          </a:p>
          <a:p>
            <a:pPr algn="ctr"/>
            <a:r>
              <a:rPr lang="en-US" sz="5333" dirty="0" smtClean="0"/>
              <a:t>Evaluation CPT Codes</a:t>
            </a:r>
            <a:endParaRPr lang="en-US" sz="5333" dirty="0"/>
          </a:p>
        </p:txBody>
      </p:sp>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13</a:t>
            </a:fld>
            <a:endParaRPr lang="en-US" dirty="0"/>
          </a:p>
        </p:txBody>
      </p:sp>
    </p:spTree>
    <p:extLst>
      <p:ext uri="{BB962C8B-B14F-4D97-AF65-F5344CB8AC3E}">
        <p14:creationId xmlns:p14="http://schemas.microsoft.com/office/powerpoint/2010/main" val="1933557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826" y="617953"/>
            <a:ext cx="11684000" cy="1083851"/>
          </a:xfrm>
        </p:spPr>
        <p:txBody>
          <a:bodyPr>
            <a:normAutofit fontScale="90000"/>
          </a:bodyPr>
          <a:lstStyle/>
          <a:p>
            <a:pPr algn="ctr"/>
            <a:r>
              <a:rPr lang="en-US" sz="4133" dirty="0"/>
              <a:t/>
            </a:r>
            <a:br>
              <a:rPr lang="en-US" sz="4133" dirty="0"/>
            </a:br>
            <a:r>
              <a:rPr lang="en-US" sz="3100" dirty="0" smtClean="0">
                <a:solidFill>
                  <a:schemeClr val="tx1"/>
                </a:solidFill>
              </a:rPr>
              <a:t>92610: Evaluation </a:t>
            </a:r>
            <a:r>
              <a:rPr lang="en-US" sz="3100" dirty="0">
                <a:solidFill>
                  <a:schemeClr val="tx1"/>
                </a:solidFill>
              </a:rPr>
              <a:t>of Oral &amp; Pharyngeal Swallowing Function</a:t>
            </a:r>
            <a:br>
              <a:rPr lang="en-US" sz="3100" dirty="0">
                <a:solidFill>
                  <a:schemeClr val="tx1"/>
                </a:solidFill>
              </a:rPr>
            </a:br>
            <a:endParaRPr lang="en-US" sz="3100" dirty="0">
              <a:solidFill>
                <a:schemeClr val="tx1"/>
              </a:solidFill>
            </a:endParaRPr>
          </a:p>
        </p:txBody>
      </p:sp>
      <p:sp>
        <p:nvSpPr>
          <p:cNvPr id="3" name="Content Placeholder 2"/>
          <p:cNvSpPr>
            <a:spLocks noGrp="1"/>
          </p:cNvSpPr>
          <p:nvPr>
            <p:ph sz="quarter" idx="1"/>
          </p:nvPr>
        </p:nvSpPr>
        <p:spPr>
          <a:xfrm>
            <a:off x="613559" y="1513673"/>
            <a:ext cx="10934534" cy="4793999"/>
          </a:xfrm>
          <a:solidFill>
            <a:srgbClr val="FFFFFF"/>
          </a:solidFill>
          <a:ln>
            <a:noFill/>
          </a:ln>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sz="1600" dirty="0"/>
              <a:t>Medicare Benefit Policy Manual (MBPM), Dysphagia Defined:</a:t>
            </a:r>
          </a:p>
          <a:p>
            <a:pPr marL="0" indent="0">
              <a:buNone/>
            </a:pPr>
            <a:r>
              <a:rPr lang="en-US" sz="1600" dirty="0"/>
              <a:t>Dysphagia, or difficulty in swallowing, can cause food to enter the airway, resulting in coughing, choking, pulmonary problems, aspiration or inadequate nutrition and hydration with resultant weight loss, failure to thrive, pneumonia and death. It is most often due to complex neurological and/or structural impairments including head and neck trauma, cerebrovascular accident, neuromuscular degenerative diseases, head and neck cancer, dementias, and </a:t>
            </a:r>
            <a:r>
              <a:rPr lang="en-US" sz="1600" dirty="0" err="1"/>
              <a:t>encephalopathies</a:t>
            </a:r>
            <a:r>
              <a:rPr lang="en-US" sz="1600" dirty="0"/>
              <a:t>. For these reasons, it is important that only qualified professionals with specific training and experience in this disorder provide evaluation and treatment (1).</a:t>
            </a:r>
          </a:p>
          <a:p>
            <a:pPr marL="0" indent="0">
              <a:buNone/>
            </a:pPr>
            <a:r>
              <a:rPr lang="en-US" sz="1600" dirty="0"/>
              <a:t>MBPM, Swallowing Assessment Inclusions:</a:t>
            </a:r>
          </a:p>
          <a:p>
            <a:pPr marL="0" indent="0">
              <a:buNone/>
            </a:pPr>
            <a:r>
              <a:rPr lang="en-US" sz="1600" dirty="0" smtClean="0"/>
              <a:t>Swallowing </a:t>
            </a:r>
            <a:r>
              <a:rPr lang="en-US" sz="1600" dirty="0"/>
              <a:t>assessment and rehabilitation are highly specialized services. The professional rendering care must have education, experience and demonstrated competencies. Competencies include but are not limited to: </a:t>
            </a:r>
          </a:p>
          <a:p>
            <a:r>
              <a:rPr lang="en-US" sz="1600" dirty="0"/>
              <a:t>Identifying abnormal upper </a:t>
            </a:r>
            <a:r>
              <a:rPr lang="en-US" sz="1600" dirty="0" err="1"/>
              <a:t>aerodigestive</a:t>
            </a:r>
            <a:r>
              <a:rPr lang="en-US" sz="1600" dirty="0"/>
              <a:t> tract structure and function</a:t>
            </a:r>
          </a:p>
          <a:p>
            <a:r>
              <a:rPr lang="en-US" sz="1600" dirty="0"/>
              <a:t>Conducting an oral, pharyngeal, laryngeal and respiratory function examination as it relates to the functional assessment of swallowing</a:t>
            </a:r>
          </a:p>
          <a:p>
            <a:r>
              <a:rPr lang="en-US" sz="1600" dirty="0"/>
              <a:t>Recommending methods of oral intake and risk precautions</a:t>
            </a:r>
          </a:p>
          <a:p>
            <a:r>
              <a:rPr lang="en-US" sz="1600" dirty="0"/>
              <a:t>Developing a treatment plan employing appropriate compensations and therapy techniques (2).</a:t>
            </a:r>
          </a:p>
          <a:p>
            <a:pPr marL="0" indent="0">
              <a:buNone/>
            </a:pPr>
            <a:endParaRPr lang="en-US" sz="16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586104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tx1"/>
                </a:solidFill>
              </a:rPr>
              <a:t>2014 Evaluation Codes </a:t>
            </a:r>
            <a:r>
              <a:rPr lang="en-US" dirty="0">
                <a:solidFill>
                  <a:schemeClr val="tx1"/>
                </a:solidFill>
              </a:rPr>
              <a:t>Defined</a:t>
            </a:r>
          </a:p>
        </p:txBody>
      </p:sp>
      <p:sp>
        <p:nvSpPr>
          <p:cNvPr id="3" name="Content Placeholder 2"/>
          <p:cNvSpPr>
            <a:spLocks noGrp="1"/>
          </p:cNvSpPr>
          <p:nvPr>
            <p:ph sz="quarter" idx="1"/>
          </p:nvPr>
        </p:nvSpPr>
        <p:spPr>
          <a:xfrm>
            <a:off x="609600" y="1905000"/>
            <a:ext cx="10515600" cy="4282044"/>
          </a:xfrm>
          <a:solidFill>
            <a:srgbClr val="FFFFFF"/>
          </a:solidFill>
        </p:spPr>
        <p:txBody>
          <a:bodyPr>
            <a:normAutofit/>
          </a:bodyPr>
          <a:lstStyle/>
          <a:p>
            <a:pPr lvl="0">
              <a:buFont typeface="Wingdings" panose="05000000000000000000" pitchFamily="2" charset="2"/>
              <a:buChar char="v"/>
            </a:pPr>
            <a:r>
              <a:rPr lang="en-US" b="1" dirty="0"/>
              <a:t>92521</a:t>
            </a:r>
            <a:r>
              <a:rPr lang="en-US" dirty="0"/>
              <a:t> Evaluation of speech fluency (e.g., stuttering, </a:t>
            </a:r>
            <a:r>
              <a:rPr lang="en-US" dirty="0" smtClean="0"/>
              <a:t>cluttering)</a:t>
            </a:r>
          </a:p>
          <a:p>
            <a:pPr marL="0" indent="0">
              <a:buNone/>
            </a:pPr>
            <a:endParaRPr lang="en-US" dirty="0"/>
          </a:p>
          <a:p>
            <a:pPr lvl="0">
              <a:buFont typeface="Wingdings" panose="05000000000000000000" pitchFamily="2" charset="2"/>
              <a:buChar char="v"/>
            </a:pPr>
            <a:r>
              <a:rPr lang="en-US" b="1" dirty="0"/>
              <a:t>92522</a:t>
            </a:r>
            <a:r>
              <a:rPr lang="en-US" dirty="0"/>
              <a:t> Evaluation of speech sound production (e.g., articulation, phonological process, apraxia, dysarthria</a:t>
            </a:r>
            <a:r>
              <a:rPr lang="en-US" dirty="0" smtClean="0"/>
              <a:t>)</a:t>
            </a:r>
          </a:p>
          <a:p>
            <a:pPr marL="0" indent="0">
              <a:buNone/>
            </a:pPr>
            <a:endParaRPr lang="en-US" dirty="0"/>
          </a:p>
          <a:p>
            <a:pPr lvl="0">
              <a:buFont typeface="Wingdings" panose="05000000000000000000" pitchFamily="2" charset="2"/>
              <a:buChar char="v"/>
            </a:pPr>
            <a:r>
              <a:rPr lang="en-US" b="1" dirty="0"/>
              <a:t>92523</a:t>
            </a:r>
            <a:r>
              <a:rPr lang="en-US" dirty="0"/>
              <a:t> Evaluation of speech sound production (e.g., articulation, phonological process, apraxia, dysarthria); with evaluation of language comprehension and expression (e.g., receptive and expressive language</a:t>
            </a:r>
            <a:r>
              <a:rPr lang="en-US" dirty="0" smtClean="0"/>
              <a:t>)</a:t>
            </a:r>
          </a:p>
          <a:p>
            <a:pPr marL="0" indent="0">
              <a:buNone/>
            </a:pPr>
            <a:endParaRPr lang="en-US" dirty="0"/>
          </a:p>
          <a:p>
            <a:pPr lvl="0">
              <a:buFont typeface="Wingdings" panose="05000000000000000000" pitchFamily="2" charset="2"/>
              <a:buChar char="v"/>
            </a:pPr>
            <a:r>
              <a:rPr lang="en-US" b="1" dirty="0"/>
              <a:t>92524</a:t>
            </a:r>
            <a:r>
              <a:rPr lang="en-US" dirty="0"/>
              <a:t> Behavioral and qualitative analysis of voice and resonance</a:t>
            </a:r>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824780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384" y="584200"/>
            <a:ext cx="11238016" cy="990600"/>
          </a:xfrm>
        </p:spPr>
        <p:txBody>
          <a:bodyPr>
            <a:normAutofit fontScale="90000"/>
          </a:bodyPr>
          <a:lstStyle/>
          <a:p>
            <a:pPr algn="ctr"/>
            <a:r>
              <a:rPr lang="en-US" sz="4267" dirty="0">
                <a:solidFill>
                  <a:schemeClr val="tx1"/>
                </a:solidFill>
              </a:rPr>
              <a:t>Can new codes be billed together same day?</a:t>
            </a:r>
          </a:p>
        </p:txBody>
      </p:sp>
      <p:sp>
        <p:nvSpPr>
          <p:cNvPr id="3" name="Content Placeholder 2"/>
          <p:cNvSpPr>
            <a:spLocks noGrp="1"/>
          </p:cNvSpPr>
          <p:nvPr>
            <p:ph sz="quarter" idx="1"/>
          </p:nvPr>
        </p:nvSpPr>
        <p:spPr>
          <a:xfrm>
            <a:off x="510638" y="1803400"/>
            <a:ext cx="11071761" cy="4504272"/>
          </a:xfrm>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a:bodyPr>
          <a:lstStyle/>
          <a:p>
            <a:pPr>
              <a:buFont typeface="Wingdings" panose="05000000000000000000" pitchFamily="2" charset="2"/>
              <a:buChar char="v"/>
            </a:pPr>
            <a:r>
              <a:rPr lang="en-US" dirty="0" smtClean="0"/>
              <a:t>The </a:t>
            </a:r>
            <a:r>
              <a:rPr lang="en-US" i="1" dirty="0" smtClean="0"/>
              <a:t>CPT Handbook</a:t>
            </a:r>
            <a:r>
              <a:rPr lang="en-US" dirty="0" smtClean="0"/>
              <a:t> does not include language to restrict an SLP's ability to bill these codes together because there are circumstances when it is appropriate for a patient to be evaluated for multiple disorders on the same day. </a:t>
            </a:r>
          </a:p>
          <a:p>
            <a:pPr marL="0" indent="0">
              <a:buNone/>
            </a:pPr>
            <a:endParaRPr lang="en-US" dirty="0" smtClean="0"/>
          </a:p>
          <a:p>
            <a:pPr>
              <a:buFont typeface="Wingdings" panose="05000000000000000000" pitchFamily="2" charset="2"/>
              <a:buChar char="v"/>
            </a:pPr>
            <a:r>
              <a:rPr lang="en-US" dirty="0" smtClean="0"/>
              <a:t>Note- In those cases, </a:t>
            </a:r>
            <a:r>
              <a:rPr lang="en-US" b="1" dirty="0" smtClean="0">
                <a:solidFill>
                  <a:schemeClr val="tx1"/>
                </a:solidFill>
              </a:rPr>
              <a:t>documentation</a:t>
            </a:r>
            <a:r>
              <a:rPr lang="en-US" dirty="0" smtClean="0"/>
              <a:t> should </a:t>
            </a:r>
            <a:r>
              <a:rPr lang="en-US" b="1" dirty="0" smtClean="0"/>
              <a:t>clearly reflect a complete and distinct evaluation for each disorder</a:t>
            </a:r>
            <a:r>
              <a:rPr lang="en-US" dirty="0" smtClean="0"/>
              <a:t>. </a:t>
            </a: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127204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1200"/>
            <a:ext cx="10972800" cy="990600"/>
          </a:xfrm>
        </p:spPr>
        <p:txBody>
          <a:bodyPr/>
          <a:lstStyle/>
          <a:p>
            <a:pPr algn="ctr"/>
            <a:r>
              <a:rPr lang="en-US" dirty="0" smtClean="0">
                <a:solidFill>
                  <a:schemeClr val="tx1"/>
                </a:solidFill>
              </a:rPr>
              <a:t>One Hour </a:t>
            </a:r>
            <a:r>
              <a:rPr lang="en-US" i="1" dirty="0" smtClean="0">
                <a:solidFill>
                  <a:schemeClr val="tx1"/>
                </a:solidFill>
              </a:rPr>
              <a:t>Time Based </a:t>
            </a:r>
            <a:r>
              <a:rPr lang="en-US" dirty="0" err="1" smtClean="0">
                <a:solidFill>
                  <a:schemeClr val="tx1"/>
                </a:solidFill>
              </a:rPr>
              <a:t>Eval</a:t>
            </a:r>
            <a:r>
              <a:rPr lang="en-US" dirty="0" smtClean="0">
                <a:solidFill>
                  <a:schemeClr val="tx1"/>
                </a:solidFill>
              </a:rPr>
              <a:t> Codes</a:t>
            </a:r>
            <a:endParaRPr lang="en-US" dirty="0">
              <a:solidFill>
                <a:schemeClr val="tx1"/>
              </a:solidFill>
            </a:endParaRPr>
          </a:p>
        </p:txBody>
      </p:sp>
      <p:sp>
        <p:nvSpPr>
          <p:cNvPr id="3" name="Content Placeholder 2"/>
          <p:cNvSpPr>
            <a:spLocks noGrp="1"/>
          </p:cNvSpPr>
          <p:nvPr>
            <p:ph sz="quarter" idx="1"/>
          </p:nvPr>
        </p:nvSpPr>
        <p:spPr>
          <a:xfrm>
            <a:off x="609600" y="1803400"/>
            <a:ext cx="10972800" cy="4407395"/>
          </a:xfrm>
          <a:solidFill>
            <a:srgbClr val="FFFFFF"/>
          </a:solidFill>
        </p:spPr>
        <p:txBody>
          <a:bodyPr>
            <a:noAutofit/>
          </a:bodyPr>
          <a:lstStyle/>
          <a:p>
            <a:pPr>
              <a:buFont typeface="Wingdings" panose="05000000000000000000" pitchFamily="2" charset="2"/>
              <a:buChar char="v"/>
            </a:pPr>
            <a:r>
              <a:rPr lang="en-US" dirty="0"/>
              <a:t>92626- Evaluation of Auditory Rehabilitation Status; First  Hour</a:t>
            </a:r>
          </a:p>
          <a:p>
            <a:pPr lvl="1"/>
            <a:r>
              <a:rPr lang="en-US" sz="1800" dirty="0"/>
              <a:t>92627  Evaluation of Auditory Rehabilitation Status; Each addition </a:t>
            </a:r>
            <a:r>
              <a:rPr lang="en-US" sz="1800" dirty="0" smtClean="0"/>
              <a:t>15 </a:t>
            </a:r>
            <a:r>
              <a:rPr lang="en-US" sz="1800" dirty="0"/>
              <a:t>minutes</a:t>
            </a:r>
          </a:p>
          <a:p>
            <a:pPr>
              <a:buFont typeface="Wingdings" panose="05000000000000000000" pitchFamily="2" charset="2"/>
              <a:buChar char="v"/>
            </a:pPr>
            <a:r>
              <a:rPr lang="en-US" dirty="0"/>
              <a:t>96125- Standardized cognitive performance testing (e.g., Ross Information Processing Assessment) per hour of a qualified health care professional's time, both face-to-face time administering tests to the patient and time interpreting these test results and preparing the report. Per Hour. </a:t>
            </a:r>
            <a:endParaRPr lang="en-US" dirty="0" smtClean="0"/>
          </a:p>
          <a:p>
            <a:pPr>
              <a:buFont typeface="Wingdings" panose="05000000000000000000" pitchFamily="2" charset="2"/>
              <a:buChar char="v"/>
            </a:pPr>
            <a:r>
              <a:rPr lang="en-US" dirty="0" smtClean="0"/>
              <a:t>96105- </a:t>
            </a:r>
            <a:r>
              <a:rPr lang="en-US" dirty="0"/>
              <a:t>Assessment of Aphasia (includes assessment of expressive and receptive  speech and language function, language comprehension, speech production ability, reading, spelling and/or writing   ex. by BDAE) with interpretation and report- Per </a:t>
            </a:r>
            <a:r>
              <a:rPr lang="en-US" dirty="0" smtClean="0"/>
              <a:t>Hour</a:t>
            </a:r>
          </a:p>
          <a:p>
            <a:pPr>
              <a:buFont typeface="Wingdings" panose="05000000000000000000" pitchFamily="2" charset="2"/>
              <a:buChar char="v"/>
            </a:pPr>
            <a:r>
              <a:rPr lang="en-US" dirty="0" smtClean="0"/>
              <a:t>92607 </a:t>
            </a:r>
            <a:r>
              <a:rPr lang="en-US" dirty="0"/>
              <a:t>Evaluation for prescription for speech-generating AAC device face to face with the patient- First Hour. </a:t>
            </a:r>
          </a:p>
          <a:p>
            <a:pPr marL="746741" lvl="2" indent="-380990">
              <a:buClr>
                <a:schemeClr val="accent1"/>
              </a:buClr>
              <a:buSzPct val="85000"/>
              <a:buFont typeface="Arial" panose="020B0604020202020204" pitchFamily="34" charset="0"/>
              <a:buChar char="•"/>
            </a:pPr>
            <a:r>
              <a:rPr lang="en-US" sz="1800" dirty="0"/>
              <a:t>92608 Evaluation for prescription for speech-generating AAC device face to face with the patient- Each additional 30 minutes. </a:t>
            </a:r>
          </a:p>
          <a:p>
            <a:pPr marL="746741" lvl="2" indent="-380990">
              <a:buClr>
                <a:schemeClr val="accent1"/>
              </a:buClr>
              <a:buSzPct val="85000"/>
              <a:buFont typeface="Arial" panose="020B0604020202020204" pitchFamily="34" charset="0"/>
              <a:buChar char="•"/>
            </a:pPr>
            <a:endParaRPr lang="en-US" sz="2133"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909376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990600"/>
          </a:xfrm>
        </p:spPr>
        <p:txBody>
          <a:bodyPr>
            <a:normAutofit/>
          </a:bodyPr>
          <a:lstStyle/>
          <a:p>
            <a:pPr algn="ctr"/>
            <a:r>
              <a:rPr lang="en-US" sz="4267" dirty="0" smtClean="0">
                <a:solidFill>
                  <a:schemeClr val="tx1"/>
                </a:solidFill>
              </a:rPr>
              <a:t>Is my documentation time included?</a:t>
            </a:r>
            <a:endParaRPr lang="en-US" sz="4267" dirty="0">
              <a:solidFill>
                <a:schemeClr val="tx1"/>
              </a:solidFill>
            </a:endParaRPr>
          </a:p>
        </p:txBody>
      </p:sp>
      <p:sp>
        <p:nvSpPr>
          <p:cNvPr id="3" name="Content Placeholder 2"/>
          <p:cNvSpPr>
            <a:spLocks noGrp="1"/>
          </p:cNvSpPr>
          <p:nvPr>
            <p:ph sz="quarter" idx="1"/>
          </p:nvPr>
        </p:nvSpPr>
        <p:spPr>
          <a:xfrm>
            <a:off x="700644" y="1508166"/>
            <a:ext cx="10424556" cy="4526874"/>
          </a:xfrm>
          <a:solidFill>
            <a:srgbClr val="FFFFFF"/>
          </a:solidFill>
        </p:spPr>
        <p:txBody>
          <a:bodyPr>
            <a:normAutofit/>
          </a:bodyPr>
          <a:lstStyle/>
          <a:p>
            <a:r>
              <a:rPr lang="en-US" dirty="0"/>
              <a:t>Medicare Part A</a:t>
            </a:r>
          </a:p>
          <a:p>
            <a:pPr lvl="1"/>
            <a:r>
              <a:rPr lang="en-US" sz="1800" dirty="0" smtClean="0"/>
              <a:t>MDS Section O: Rules </a:t>
            </a:r>
            <a:r>
              <a:rPr lang="en-US" sz="1800" dirty="0"/>
              <a:t>for Recording Treatment Minutes</a:t>
            </a:r>
          </a:p>
          <a:p>
            <a:pPr lvl="2"/>
            <a:r>
              <a:rPr lang="en-US" sz="1800" dirty="0"/>
              <a:t>(</a:t>
            </a:r>
            <a:r>
              <a:rPr lang="en-US" sz="1800" i="1" dirty="0">
                <a:hlinkClick r:id="rId2" tooltip="RAI Manual, Chapter 3, Section O"/>
              </a:rPr>
              <a:t>RAI Manual, Chapter 3, Section O</a:t>
            </a:r>
            <a:r>
              <a:rPr lang="en-US" sz="1800" dirty="0"/>
              <a:t>; directly-quoted text is in italics)</a:t>
            </a:r>
          </a:p>
          <a:p>
            <a:pPr lvl="2"/>
            <a:r>
              <a:rPr lang="en-US" sz="1800" b="1" i="1" dirty="0"/>
              <a:t>The therapist's time spent on documentation or on initial evaluation is not included</a:t>
            </a:r>
            <a:r>
              <a:rPr lang="en-US" sz="1800" dirty="0"/>
              <a:t> (Page O 17)</a:t>
            </a:r>
          </a:p>
          <a:p>
            <a:pPr lvl="2"/>
            <a:r>
              <a:rPr lang="en-US" sz="1800" i="1" dirty="0"/>
              <a:t>The therapist's time spent on subsequent reevaluations, conducted as part of the treatment process, should be counted</a:t>
            </a:r>
            <a:r>
              <a:rPr lang="en-US" sz="1800" dirty="0"/>
              <a:t> (Page O 17)</a:t>
            </a:r>
          </a:p>
          <a:p>
            <a:pPr marL="365751" lvl="1" indent="0">
              <a:buNone/>
            </a:pPr>
            <a:r>
              <a:rPr lang="en-US" sz="1800" dirty="0" smtClean="0">
                <a:hlinkClick r:id="rId3"/>
              </a:rPr>
              <a:t>http</a:t>
            </a:r>
            <a:r>
              <a:rPr lang="en-US" sz="1800" dirty="0">
                <a:hlinkClick r:id="rId3"/>
              </a:rPr>
              <a:t>://www.asha.org/Practice/reimbursement/medicare/Medicare-Guidance-for-SLP-Services-in-Skilled-Nursing-Facilities</a:t>
            </a:r>
            <a:r>
              <a:rPr lang="en-US" sz="1800" dirty="0" smtClean="0">
                <a:hlinkClick r:id="rId3"/>
              </a:rPr>
              <a:t>/</a:t>
            </a:r>
            <a:r>
              <a:rPr lang="en-US" sz="1800" dirty="0" smtClean="0"/>
              <a:t> </a:t>
            </a:r>
          </a:p>
          <a:p>
            <a:r>
              <a:rPr lang="en-US" dirty="0"/>
              <a:t>Medicare Part B </a:t>
            </a:r>
          </a:p>
          <a:p>
            <a:pPr lvl="1"/>
            <a:r>
              <a:rPr lang="en-US" sz="1800" dirty="0" smtClean="0"/>
              <a:t>96105 and 96125 billing for Medicare Part B beneficiaries follows the definition of codes set forth per LCD definitions therefore allowing ST to account for interpretation time in assessment.</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678767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sz="quarter" idx="1"/>
          </p:nvPr>
        </p:nvSpPr>
        <p:spPr>
          <a:xfrm>
            <a:off x="534390" y="2014193"/>
            <a:ext cx="11210569" cy="3769089"/>
          </a:xfrm>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0">
              <a:buNone/>
            </a:pPr>
            <a:r>
              <a:rPr lang="en-US" sz="2800" dirty="0"/>
              <a:t>Mr. Smith is admitted to SNF following acute onset of RCVA requiring standardized measure of language and cognitive functions</a:t>
            </a:r>
          </a:p>
          <a:p>
            <a:pPr lvl="1">
              <a:buFont typeface="Wingdings" panose="05000000000000000000" pitchFamily="2" charset="2"/>
              <a:buChar char="v"/>
            </a:pPr>
            <a:r>
              <a:rPr lang="en-US" sz="2800" dirty="0">
                <a:solidFill>
                  <a:schemeClr val="tx1"/>
                </a:solidFill>
              </a:rPr>
              <a:t>96105- Assessment of Aphasia AND/OR</a:t>
            </a:r>
          </a:p>
          <a:p>
            <a:pPr lvl="1">
              <a:buFont typeface="Wingdings" panose="05000000000000000000" pitchFamily="2" charset="2"/>
              <a:buChar char="v"/>
            </a:pPr>
            <a:r>
              <a:rPr lang="en-US" sz="2800" dirty="0">
                <a:solidFill>
                  <a:schemeClr val="tx1"/>
                </a:solidFill>
              </a:rPr>
              <a:t>96125- Standardized Cognitive Performance Testing</a:t>
            </a:r>
          </a:p>
          <a:p>
            <a:pPr marL="365751" lvl="1" indent="0">
              <a:buNone/>
            </a:pPr>
            <a:r>
              <a:rPr lang="en-US" sz="2800" dirty="0">
                <a:solidFill>
                  <a:schemeClr val="tx1"/>
                </a:solidFill>
              </a:rPr>
              <a:t>** Think about clinical appropriateness when selecting evaluation type** Will I mentally fatigue if I assess all areas day one? </a:t>
            </a:r>
          </a:p>
          <a:p>
            <a:pPr marL="365751" lvl="1" indent="0">
              <a:buNone/>
            </a:pPr>
            <a:endParaRPr lang="en-US" sz="2800" dirty="0">
              <a:solidFill>
                <a:schemeClr val="tx1"/>
              </a:solidFill>
            </a:endParaRPr>
          </a:p>
          <a:p>
            <a:pPr lvl="1">
              <a:buFont typeface="Wingdings" panose="05000000000000000000" pitchFamily="2" charset="2"/>
              <a:buChar char="v"/>
            </a:pPr>
            <a:r>
              <a:rPr lang="en-US" sz="2800" dirty="0">
                <a:solidFill>
                  <a:schemeClr val="tx1"/>
                </a:solidFill>
              </a:rPr>
              <a:t>After 6 weeks of intensive treatment you determine he will require speech generating AAC device to meet communicative needs. Use 92607- Evaluation for prescription for speech generating AAC Device</a:t>
            </a:r>
          </a:p>
          <a:p>
            <a:pPr marL="0" indent="0">
              <a:buNone/>
            </a:pPr>
            <a:endParaRPr lang="en-US" sz="2800" dirty="0"/>
          </a:p>
          <a:p>
            <a:pPr marL="365751" lvl="1" indent="0">
              <a:buNone/>
            </a:pPr>
            <a:endParaRPr lang="en-US" sz="24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143215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Description</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a:t>Are you writing SMART goals? Attend this course to learn best practices for creating functional and measurable goals that are </a:t>
            </a:r>
            <a:r>
              <a:rPr lang="en-US" dirty="0" smtClean="0"/>
              <a:t>specific</a:t>
            </a:r>
            <a:r>
              <a:rPr lang="en-US" dirty="0"/>
              <a:t>, measurable, attainable, realistic and </a:t>
            </a:r>
            <a:r>
              <a:rPr lang="en-US" dirty="0" smtClean="0"/>
              <a:t>timely.</a:t>
            </a:r>
          </a:p>
          <a:p>
            <a:r>
              <a:rPr lang="en-US" dirty="0" smtClean="0"/>
              <a:t>Course </a:t>
            </a:r>
            <a:r>
              <a:rPr lang="en-US" dirty="0"/>
              <a:t>will also include case studies for rehab based and maintenance-based </a:t>
            </a:r>
            <a:r>
              <a:rPr lang="en-US" dirty="0" smtClean="0"/>
              <a:t>care </a:t>
            </a:r>
            <a:r>
              <a:rPr lang="en-US" dirty="0"/>
              <a:t>(Intermediate) </a:t>
            </a:r>
            <a:endParaRPr lang="en-US" dirty="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213749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sz="quarter" idx="1"/>
          </p:nvPr>
        </p:nvSpPr>
        <p:spPr>
          <a:xfrm>
            <a:off x="451261" y="1674422"/>
            <a:ext cx="11305309" cy="4120736"/>
          </a:xfrm>
          <a:solidFill>
            <a:srgbClr val="FFFFFF"/>
          </a:solidFill>
        </p:spPr>
        <p:txBody>
          <a:bodyPr>
            <a:normAutofit fontScale="92500" lnSpcReduction="20000"/>
          </a:bodyPr>
          <a:lstStyle/>
          <a:p>
            <a:pPr marL="0" indent="0">
              <a:buNone/>
            </a:pPr>
            <a:r>
              <a:rPr lang="en-US" sz="2667" dirty="0"/>
              <a:t>Mr. Smith is referred for evaluation due to stuttering. He presents with Advanced Dementia.</a:t>
            </a:r>
          </a:p>
          <a:p>
            <a:pPr lvl="1">
              <a:buFont typeface="Wingdings" panose="05000000000000000000" pitchFamily="2" charset="2"/>
              <a:buChar char="v"/>
            </a:pPr>
            <a:r>
              <a:rPr lang="en-US" sz="2667" dirty="0"/>
              <a:t>Remember- Dysfluency services are not typically covered by Medicare, nor would interventions aimed at fluency be supported by Evidenced Based Practice Patterns</a:t>
            </a:r>
            <a:r>
              <a:rPr lang="en-US" sz="2667" dirty="0" smtClean="0"/>
              <a:t>.</a:t>
            </a:r>
            <a:endParaRPr lang="en-US" sz="2667" dirty="0"/>
          </a:p>
          <a:p>
            <a:pPr lvl="1">
              <a:buFont typeface="Wingdings" panose="05000000000000000000" pitchFamily="2" charset="2"/>
              <a:buChar char="v"/>
            </a:pPr>
            <a:r>
              <a:rPr lang="en-US" sz="2667" dirty="0"/>
              <a:t>Use 92523 </a:t>
            </a:r>
            <a:r>
              <a:rPr lang="en-US" sz="2667" dirty="0" err="1"/>
              <a:t>Eval</a:t>
            </a:r>
            <a:r>
              <a:rPr lang="en-US" sz="2667" dirty="0"/>
              <a:t> of Speech Sound Production with </a:t>
            </a:r>
            <a:r>
              <a:rPr lang="en-US" sz="2667" dirty="0" err="1"/>
              <a:t>Eval</a:t>
            </a:r>
            <a:r>
              <a:rPr lang="en-US" sz="2667" dirty="0"/>
              <a:t> of Language Comprehension and Expression </a:t>
            </a:r>
            <a:r>
              <a:rPr lang="en-US" sz="2667" b="1" dirty="0"/>
              <a:t>AND/OR</a:t>
            </a:r>
          </a:p>
          <a:p>
            <a:pPr lvl="1">
              <a:buFont typeface="Wingdings" panose="05000000000000000000" pitchFamily="2" charset="2"/>
              <a:buChar char="v"/>
            </a:pPr>
            <a:r>
              <a:rPr lang="en-US" sz="2667" dirty="0"/>
              <a:t>96105- Assessment of Aphasia if patterns follow diagnostic criteria for Primary Progressive Aphasia associated with Dementia </a:t>
            </a:r>
            <a:r>
              <a:rPr lang="en-US" sz="2667" b="1" dirty="0"/>
              <a:t>OR</a:t>
            </a:r>
          </a:p>
          <a:p>
            <a:pPr lvl="1">
              <a:buFont typeface="Wingdings" panose="05000000000000000000" pitchFamily="2" charset="2"/>
              <a:buChar char="v"/>
            </a:pPr>
            <a:r>
              <a:rPr lang="en-US" sz="2667" dirty="0"/>
              <a:t>96125- Standardized Cognitive Performance Testing inclusive of Dementia Staging Tools when disease process follows AD type Dementia</a:t>
            </a:r>
            <a:r>
              <a:rPr lang="en-US" sz="3200" dirty="0"/>
              <a:t>.</a:t>
            </a:r>
          </a:p>
          <a:p>
            <a:pPr lvl="1">
              <a:buFont typeface="Wingdings" panose="05000000000000000000" pitchFamily="2" charset="2"/>
              <a:buChar char="v"/>
            </a:pPr>
            <a:endParaRPr lang="en-US" dirty="0" smtClean="0">
              <a:solidFill>
                <a:schemeClr val="tx1"/>
              </a:solidFill>
            </a:endParaRPr>
          </a:p>
          <a:p>
            <a:pPr lvl="1">
              <a:buFont typeface="Wingdings" panose="05000000000000000000" pitchFamily="2" charset="2"/>
              <a:buChar char="v"/>
            </a:pPr>
            <a:endParaRPr lang="en-US" dirty="0" smtClean="0"/>
          </a:p>
          <a:p>
            <a:pPr lvl="1">
              <a:buFont typeface="Wingdings" panose="05000000000000000000" pitchFamily="2" charset="2"/>
              <a:buChar char="v"/>
            </a:pPr>
            <a:endParaRPr lang="en-US" dirty="0" smtClean="0"/>
          </a:p>
          <a:p>
            <a:pPr lvl="1"/>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841274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Documenting:</a:t>
            </a:r>
            <a:br>
              <a:rPr lang="en-US" sz="6000" dirty="0" smtClean="0"/>
            </a:br>
            <a:r>
              <a:rPr lang="en-US" sz="6000" dirty="0" smtClean="0"/>
              <a:t>Plan of Care  Requirements</a:t>
            </a:r>
            <a:endParaRPr lang="en-US" sz="6000"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229498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a:ln>
            <a:noFill/>
          </a:ln>
        </p:spPr>
        <p:style>
          <a:lnRef idx="2">
            <a:schemeClr val="dk1"/>
          </a:lnRef>
          <a:fillRef idx="1">
            <a:schemeClr val="lt1"/>
          </a:fillRef>
          <a:effectRef idx="0">
            <a:schemeClr val="dk1"/>
          </a:effectRef>
          <a:fontRef idx="minor">
            <a:schemeClr val="dk1"/>
          </a:fontRef>
        </p:style>
        <p:txBody>
          <a:bodyPr/>
          <a:lstStyle/>
          <a:p>
            <a:r>
              <a:rPr lang="en-US" dirty="0" smtClean="0"/>
              <a:t>Evaluation Defined</a:t>
            </a:r>
            <a:endParaRPr lang="en-US" dirty="0"/>
          </a:p>
        </p:txBody>
      </p:sp>
      <p:sp>
        <p:nvSpPr>
          <p:cNvPr id="3" name="Content Placeholder 2"/>
          <p:cNvSpPr>
            <a:spLocks noGrp="1"/>
          </p:cNvSpPr>
          <p:nvPr>
            <p:ph idx="1"/>
          </p:nvPr>
        </p:nvSpPr>
        <p:spPr>
          <a:xfrm>
            <a:off x="641131" y="1786759"/>
            <a:ext cx="10951779" cy="4267200"/>
          </a:xfrm>
          <a:solidFill>
            <a:srgbClr val="FFFFFF"/>
          </a:solidFill>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i="1" dirty="0" smtClean="0"/>
              <a:t>An EVALUATION </a:t>
            </a:r>
            <a:r>
              <a:rPr lang="en-US" i="1" dirty="0"/>
              <a:t>is a separately payable comprehensive service provided by a clinician, as defined above, that requires professional skills to make clinical judgments about conditions for which services are indicated </a:t>
            </a:r>
            <a:r>
              <a:rPr lang="en-US" b="1" i="1" dirty="0"/>
              <a:t>based on objective measurements and subjective evaluations of patient performance and functional </a:t>
            </a:r>
            <a:r>
              <a:rPr lang="en-US" b="1" i="1" dirty="0" smtClean="0"/>
              <a:t>abilities (BASELINES). </a:t>
            </a:r>
          </a:p>
          <a:p>
            <a:pPr marL="0" indent="0">
              <a:buNone/>
            </a:pPr>
            <a:endParaRPr lang="en-US" i="1" dirty="0" smtClean="0"/>
          </a:p>
          <a:p>
            <a:pPr marL="0" indent="0">
              <a:buNone/>
            </a:pPr>
            <a:r>
              <a:rPr lang="en-US" i="1" dirty="0" smtClean="0"/>
              <a:t>An Evaluation </a:t>
            </a:r>
            <a:r>
              <a:rPr lang="en-US" i="1" dirty="0"/>
              <a:t>is warranted e.g., for a </a:t>
            </a:r>
            <a:r>
              <a:rPr lang="en-US" b="1" i="1" dirty="0"/>
              <a:t>new </a:t>
            </a:r>
            <a:r>
              <a:rPr lang="en-US" b="1" i="1" dirty="0" smtClean="0"/>
              <a:t>diagnosis (change from </a:t>
            </a:r>
            <a:r>
              <a:rPr lang="en-US" b="1" i="1" dirty="0" err="1" smtClean="0"/>
              <a:t>plof</a:t>
            </a:r>
            <a:r>
              <a:rPr lang="en-US" b="1" i="1" dirty="0" smtClean="0"/>
              <a:t>).</a:t>
            </a:r>
          </a:p>
          <a:p>
            <a:pPr marL="0" indent="0">
              <a:buNone/>
            </a:pPr>
            <a:endParaRPr lang="en-US" i="1" dirty="0" smtClean="0"/>
          </a:p>
          <a:p>
            <a:pPr marL="0" indent="0">
              <a:buNone/>
            </a:pPr>
            <a:r>
              <a:rPr lang="en-US" i="1" dirty="0" smtClean="0"/>
              <a:t>These </a:t>
            </a:r>
            <a:r>
              <a:rPr lang="en-US" i="1" dirty="0"/>
              <a:t>evaluative judgments are essential to development of the plan of care, including goals and the selection of interventions. </a:t>
            </a:r>
          </a:p>
          <a:p>
            <a:endParaRPr lang="en-US" dirty="0" smtClean="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440862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Overview: </a:t>
            </a:r>
            <a:br>
              <a:rPr lang="en-US" dirty="0" smtClean="0"/>
            </a:br>
            <a:r>
              <a:rPr lang="en-US" dirty="0" smtClean="0"/>
              <a:t>Plan </a:t>
            </a:r>
            <a:r>
              <a:rPr lang="en-US" dirty="0"/>
              <a:t>of Care (POC) Requirements</a:t>
            </a:r>
            <a:br>
              <a:rPr lang="en-US" dirty="0"/>
            </a:br>
            <a:endParaRPr lang="en-US" dirty="0"/>
          </a:p>
        </p:txBody>
      </p:sp>
      <p:sp>
        <p:nvSpPr>
          <p:cNvPr id="3" name="Content Placeholder 2"/>
          <p:cNvSpPr>
            <a:spLocks noGrp="1"/>
          </p:cNvSpPr>
          <p:nvPr>
            <p:ph idx="1"/>
          </p:nvPr>
        </p:nvSpPr>
        <p:spPr>
          <a:solidFill>
            <a:srgbClr val="FFFFFF"/>
          </a:solidFill>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Font typeface="Wingdings" panose="05000000000000000000" pitchFamily="2" charset="2"/>
              <a:buChar char="ü"/>
            </a:pPr>
            <a:r>
              <a:rPr lang="en-US" b="1" dirty="0" smtClean="0"/>
              <a:t>Order </a:t>
            </a:r>
            <a:r>
              <a:rPr lang="en-US" b="1" dirty="0"/>
              <a:t>or </a:t>
            </a:r>
            <a:r>
              <a:rPr lang="en-US" b="1" dirty="0" smtClean="0"/>
              <a:t>Referral </a:t>
            </a:r>
          </a:p>
          <a:p>
            <a:pPr>
              <a:buFont typeface="Wingdings" panose="05000000000000000000" pitchFamily="2" charset="2"/>
              <a:buChar char="ü"/>
            </a:pPr>
            <a:r>
              <a:rPr lang="en-US" dirty="0"/>
              <a:t>Clear distinction for </a:t>
            </a:r>
            <a:r>
              <a:rPr lang="en-US" b="1" dirty="0" smtClean="0"/>
              <a:t>Evaluation/Re-evaluation or Screening</a:t>
            </a:r>
          </a:p>
          <a:p>
            <a:pPr>
              <a:buFont typeface="Wingdings" panose="05000000000000000000" pitchFamily="2" charset="2"/>
              <a:buChar char="ü"/>
            </a:pPr>
            <a:r>
              <a:rPr lang="en-US" dirty="0"/>
              <a:t>B</a:t>
            </a:r>
            <a:r>
              <a:rPr lang="en-US" dirty="0" smtClean="0"/>
              <a:t>eneficiary's </a:t>
            </a:r>
            <a:r>
              <a:rPr lang="en-US" b="1" dirty="0" smtClean="0"/>
              <a:t>History</a:t>
            </a:r>
            <a:r>
              <a:rPr lang="en-US" dirty="0" smtClean="0"/>
              <a:t> </a:t>
            </a:r>
            <a:r>
              <a:rPr lang="en-US" dirty="0"/>
              <a:t>and the </a:t>
            </a:r>
            <a:r>
              <a:rPr lang="en-US" b="1" dirty="0" smtClean="0"/>
              <a:t>Onset </a:t>
            </a:r>
            <a:r>
              <a:rPr lang="en-US" b="1" dirty="0"/>
              <a:t>or </a:t>
            </a:r>
            <a:r>
              <a:rPr lang="en-US" b="1" dirty="0" smtClean="0"/>
              <a:t>Exacerbation Date </a:t>
            </a:r>
            <a:r>
              <a:rPr lang="en-US" dirty="0"/>
              <a:t>of the current disorder.</a:t>
            </a:r>
          </a:p>
          <a:p>
            <a:pPr>
              <a:buFont typeface="Wingdings" panose="05000000000000000000" pitchFamily="2" charset="2"/>
              <a:buChar char="ü"/>
            </a:pPr>
            <a:r>
              <a:rPr lang="en-US" dirty="0"/>
              <a:t> </a:t>
            </a:r>
            <a:r>
              <a:rPr lang="en-US" b="1" dirty="0"/>
              <a:t>H</a:t>
            </a:r>
            <a:r>
              <a:rPr lang="en-US" b="1" dirty="0" smtClean="0"/>
              <a:t>istory </a:t>
            </a:r>
            <a:r>
              <a:rPr lang="en-US" b="1" dirty="0"/>
              <a:t>in conjunction </a:t>
            </a:r>
            <a:r>
              <a:rPr lang="en-US" b="1" dirty="0" smtClean="0"/>
              <a:t>current </a:t>
            </a:r>
            <a:r>
              <a:rPr lang="en-US" b="1" dirty="0"/>
              <a:t>symptoms </a:t>
            </a:r>
            <a:r>
              <a:rPr lang="en-US" dirty="0"/>
              <a:t>must establish support for additional treatment. </a:t>
            </a:r>
          </a:p>
          <a:p>
            <a:pPr>
              <a:buFont typeface="Wingdings" panose="05000000000000000000" pitchFamily="2" charset="2"/>
              <a:buChar char="ü"/>
            </a:pPr>
            <a:r>
              <a:rPr lang="en-US" b="1" dirty="0"/>
              <a:t>Prior </a:t>
            </a:r>
            <a:r>
              <a:rPr lang="en-US" b="1" dirty="0" smtClean="0"/>
              <a:t>Level </a:t>
            </a:r>
            <a:r>
              <a:rPr lang="en-US" b="1" dirty="0"/>
              <a:t>of </a:t>
            </a:r>
            <a:r>
              <a:rPr lang="en-US" b="1" dirty="0" smtClean="0"/>
              <a:t>Functioning </a:t>
            </a:r>
            <a:r>
              <a:rPr lang="en-US" dirty="0"/>
              <a:t>should be </a:t>
            </a:r>
            <a:r>
              <a:rPr lang="en-US" dirty="0" smtClean="0"/>
              <a:t>documented</a:t>
            </a:r>
          </a:p>
          <a:p>
            <a:pPr>
              <a:buFont typeface="Wingdings" panose="05000000000000000000" pitchFamily="2" charset="2"/>
              <a:buChar char="ü"/>
            </a:pPr>
            <a:r>
              <a:rPr lang="en-US" b="1" dirty="0"/>
              <a:t>B</a:t>
            </a:r>
            <a:r>
              <a:rPr lang="en-US" b="1" dirty="0" smtClean="0"/>
              <a:t>aseline </a:t>
            </a:r>
            <a:r>
              <a:rPr lang="en-US" dirty="0" smtClean="0"/>
              <a:t>abilities should be documented</a:t>
            </a:r>
          </a:p>
          <a:p>
            <a:pPr>
              <a:buFont typeface="Wingdings" panose="05000000000000000000" pitchFamily="2" charset="2"/>
              <a:buChar char="ü"/>
            </a:pPr>
            <a:r>
              <a:rPr lang="en-US" dirty="0" smtClean="0"/>
              <a:t>PLOF  + Baseline establish </a:t>
            </a:r>
            <a:r>
              <a:rPr lang="en-US" dirty="0"/>
              <a:t>the basis for the therapeutic interventions. </a:t>
            </a:r>
          </a:p>
          <a:p>
            <a:pPr>
              <a:buFont typeface="Wingdings" panose="05000000000000000000" pitchFamily="2" charset="2"/>
              <a:buChar char="ü"/>
            </a:pPr>
            <a:r>
              <a:rPr lang="en-US" b="1" dirty="0"/>
              <a:t>P</a:t>
            </a:r>
            <a:r>
              <a:rPr lang="en-US" b="1" dirty="0" smtClean="0"/>
              <a:t>lan</a:t>
            </a:r>
            <a:r>
              <a:rPr lang="en-US" b="1" dirty="0"/>
              <a:t>, </a:t>
            </a:r>
            <a:r>
              <a:rPr lang="en-US" b="1" dirty="0" smtClean="0"/>
              <a:t>Goals </a:t>
            </a:r>
            <a:r>
              <a:rPr lang="en-US" dirty="0"/>
              <a:t>(realistic, long-term, functional goals) </a:t>
            </a:r>
            <a:endParaRPr lang="en-US" dirty="0" smtClean="0"/>
          </a:p>
          <a:p>
            <a:pPr>
              <a:buFont typeface="Wingdings" panose="05000000000000000000" pitchFamily="2" charset="2"/>
              <a:buChar char="ü"/>
            </a:pPr>
            <a:r>
              <a:rPr lang="en-US" b="1" dirty="0"/>
              <a:t>D</a:t>
            </a:r>
            <a:r>
              <a:rPr lang="en-US" b="1" dirty="0" smtClean="0"/>
              <a:t>uration</a:t>
            </a:r>
            <a:r>
              <a:rPr lang="en-US" dirty="0" smtClean="0"/>
              <a:t> </a:t>
            </a:r>
            <a:r>
              <a:rPr lang="en-US" dirty="0"/>
              <a:t>of therapy, </a:t>
            </a:r>
            <a:r>
              <a:rPr lang="en-US" b="1" dirty="0" smtClean="0"/>
              <a:t>Frequency</a:t>
            </a:r>
            <a:r>
              <a:rPr lang="en-US" dirty="0" smtClean="0"/>
              <a:t> </a:t>
            </a:r>
            <a:r>
              <a:rPr lang="en-US" dirty="0"/>
              <a:t>of therapy, and definition of the </a:t>
            </a:r>
            <a:r>
              <a:rPr lang="en-US" b="1" dirty="0" smtClean="0"/>
              <a:t>Type </a:t>
            </a:r>
            <a:r>
              <a:rPr lang="en-US" b="1" dirty="0"/>
              <a:t>of </a:t>
            </a:r>
            <a:r>
              <a:rPr lang="en-US" b="1" dirty="0" smtClean="0"/>
              <a:t>Service</a:t>
            </a:r>
            <a:r>
              <a:rPr lang="en-US" b="1" dirty="0"/>
              <a:t>. </a:t>
            </a:r>
          </a:p>
          <a:p>
            <a:pPr>
              <a:buFont typeface="Wingdings" panose="05000000000000000000" pitchFamily="2" charset="2"/>
              <a:buChar char="ü"/>
            </a:pPr>
            <a:r>
              <a:rPr lang="en-US" b="1" dirty="0"/>
              <a:t>Diagnostic and assessment testing </a:t>
            </a:r>
            <a:r>
              <a:rPr lang="en-US" dirty="0"/>
              <a:t>services to ascertain the type, causal factor(s) </a:t>
            </a:r>
            <a:r>
              <a:rPr lang="en-US" dirty="0" smtClean="0"/>
              <a:t>should </a:t>
            </a:r>
            <a:r>
              <a:rPr lang="en-US" dirty="0"/>
              <a:t>be identified during the evaluation</a:t>
            </a:r>
            <a:r>
              <a:rPr lang="en-US" dirty="0" smtClean="0"/>
              <a:t>.</a:t>
            </a:r>
          </a:p>
          <a:p>
            <a:pPr>
              <a:buFont typeface="Wingdings" panose="05000000000000000000" pitchFamily="2" charset="2"/>
              <a:buChar char="ü"/>
            </a:pPr>
            <a:r>
              <a:rPr lang="en-US" dirty="0" smtClean="0"/>
              <a:t>Clarify if plan is anticipated to be </a:t>
            </a:r>
            <a:r>
              <a:rPr lang="en-US" b="1" dirty="0" smtClean="0"/>
              <a:t>rehabilitative/restorative or maintenance based</a:t>
            </a:r>
            <a:r>
              <a:rPr lang="en-US" dirty="0"/>
              <a:t/>
            </a:r>
            <a:br>
              <a:rPr lang="en-US" dirty="0"/>
            </a:br>
            <a:endParaRPr lang="en-US" dirty="0"/>
          </a:p>
          <a:p>
            <a:pPr>
              <a:buFont typeface="Wingdings" panose="05000000000000000000" pitchFamily="2" charset="2"/>
              <a:buChar char="ü"/>
            </a:pPr>
            <a:endParaRPr lang="en-US" dirty="0" smtClean="0"/>
          </a:p>
          <a:p>
            <a:pPr>
              <a:buFont typeface="Wingdings" panose="05000000000000000000" pitchFamily="2" charset="2"/>
              <a:buChar char="ü"/>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46512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a:solidFill>
            <a:srgbClr val="FFFFFF"/>
          </a:solidFill>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dirty="0"/>
              <a:t>Step 1: </a:t>
            </a:r>
            <a:r>
              <a:rPr lang="en-US" dirty="0" smtClean="0"/>
              <a:t>Order Received</a:t>
            </a:r>
            <a:endParaRPr lang="en-US" dirty="0"/>
          </a:p>
          <a:p>
            <a:pPr marL="0" indent="0">
              <a:buNone/>
            </a:pPr>
            <a:r>
              <a:rPr lang="en-US" dirty="0" smtClean="0"/>
              <a:t>Step </a:t>
            </a:r>
            <a:r>
              <a:rPr lang="en-US" dirty="0"/>
              <a:t>2: S</a:t>
            </a:r>
            <a:r>
              <a:rPr lang="en-US" dirty="0" smtClean="0"/>
              <a:t>creen</a:t>
            </a:r>
            <a:endParaRPr lang="en-US" dirty="0"/>
          </a:p>
          <a:p>
            <a:pPr marL="0" indent="0">
              <a:buNone/>
            </a:pPr>
            <a:r>
              <a:rPr lang="en-US" dirty="0" smtClean="0"/>
              <a:t>Step </a:t>
            </a:r>
            <a:r>
              <a:rPr lang="en-US" dirty="0"/>
              <a:t>3: </a:t>
            </a:r>
            <a:r>
              <a:rPr lang="en-US" dirty="0" smtClean="0"/>
              <a:t>Evaluate </a:t>
            </a:r>
            <a:r>
              <a:rPr lang="en-US" dirty="0"/>
              <a:t>and </a:t>
            </a:r>
            <a:r>
              <a:rPr lang="en-US" dirty="0" smtClean="0"/>
              <a:t>Determine </a:t>
            </a:r>
            <a:r>
              <a:rPr lang="en-US" dirty="0"/>
              <a:t>if </a:t>
            </a:r>
            <a:r>
              <a:rPr lang="en-US" dirty="0" smtClean="0"/>
              <a:t>Skilled Intervention </a:t>
            </a:r>
            <a:r>
              <a:rPr lang="en-US" dirty="0"/>
              <a:t>is </a:t>
            </a:r>
            <a:r>
              <a:rPr lang="en-US" dirty="0" smtClean="0"/>
              <a:t>Necessary</a:t>
            </a:r>
          </a:p>
          <a:p>
            <a:pPr marL="0" indent="0">
              <a:buNone/>
            </a:pPr>
            <a:r>
              <a:rPr lang="en-US" dirty="0"/>
              <a:t>Step </a:t>
            </a:r>
            <a:r>
              <a:rPr lang="en-US" dirty="0" smtClean="0"/>
              <a:t>4: </a:t>
            </a:r>
            <a:r>
              <a:rPr lang="en-US" dirty="0"/>
              <a:t>Establish POC </a:t>
            </a:r>
            <a:endParaRPr lang="en-US" dirty="0" smtClean="0"/>
          </a:p>
          <a:p>
            <a:pPr marL="0" indent="0">
              <a:buNone/>
            </a:pPr>
            <a:r>
              <a:rPr lang="en-US" dirty="0" smtClean="0"/>
              <a:t>Step 5: Write Clarification Order</a:t>
            </a:r>
            <a:endParaRPr lang="en-US" dirty="0"/>
          </a:p>
          <a:p>
            <a:pPr marL="0" indent="0">
              <a:buNone/>
            </a:pPr>
            <a:r>
              <a:rPr lang="en-US" dirty="0" smtClean="0"/>
              <a:t>Step 6:  </a:t>
            </a:r>
            <a:r>
              <a:rPr lang="en-US" dirty="0"/>
              <a:t>Get POC </a:t>
            </a:r>
            <a:r>
              <a:rPr lang="en-US" dirty="0" smtClean="0"/>
              <a:t>Certified</a:t>
            </a:r>
          </a:p>
          <a:p>
            <a:pPr marL="0" indent="0">
              <a:buNone/>
            </a:pPr>
            <a:r>
              <a:rPr lang="en-US" dirty="0" smtClean="0"/>
              <a:t>Step 7: Re </a:t>
            </a:r>
            <a:r>
              <a:rPr lang="en-US" dirty="0" err="1" smtClean="0"/>
              <a:t>Eval</a:t>
            </a:r>
            <a:r>
              <a:rPr lang="en-US" dirty="0" smtClean="0"/>
              <a:t> </a:t>
            </a:r>
            <a:r>
              <a:rPr lang="en-US" dirty="0"/>
              <a:t>as appropriate</a:t>
            </a:r>
          </a:p>
          <a:p>
            <a:pPr marL="0" indent="0">
              <a:buNone/>
            </a:pPr>
            <a:r>
              <a:rPr lang="en-US" dirty="0"/>
              <a:t>Step </a:t>
            </a:r>
            <a:r>
              <a:rPr lang="en-US" dirty="0" smtClean="0"/>
              <a:t>8: Recertify </a:t>
            </a:r>
            <a:r>
              <a:rPr lang="en-US" dirty="0"/>
              <a:t>when necessary</a:t>
            </a:r>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298693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1: Order/Referral</a:t>
            </a:r>
            <a:endParaRPr lang="en-US" dirty="0"/>
          </a:p>
        </p:txBody>
      </p:sp>
      <p:sp>
        <p:nvSpPr>
          <p:cNvPr id="3" name="Content Placeholder 2"/>
          <p:cNvSpPr>
            <a:spLocks noGrp="1"/>
          </p:cNvSpPr>
          <p:nvPr>
            <p:ph idx="1"/>
          </p:nvPr>
        </p:nvSpPr>
        <p:spPr>
          <a:xfrm>
            <a:off x="662152" y="1786758"/>
            <a:ext cx="11035862" cy="4520913"/>
          </a:xfrm>
          <a:solidFill>
            <a:srgbClr val="FFFFFF"/>
          </a:solidFill>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Needed for initial evaluation</a:t>
            </a:r>
          </a:p>
          <a:p>
            <a:r>
              <a:rPr lang="en-US" dirty="0" smtClean="0"/>
              <a:t>MD signature on POC acts as certification/clarification of services after evaluation</a:t>
            </a:r>
          </a:p>
          <a:p>
            <a:r>
              <a:rPr lang="en-US" dirty="0" smtClean="0"/>
              <a:t>New signature/certification needed for:</a:t>
            </a:r>
          </a:p>
          <a:p>
            <a:pPr lvl="1"/>
            <a:r>
              <a:rPr lang="en-US" dirty="0" smtClean="0"/>
              <a:t> </a:t>
            </a:r>
            <a:r>
              <a:rPr lang="en-US" dirty="0"/>
              <a:t>A</a:t>
            </a:r>
            <a:r>
              <a:rPr lang="en-US" dirty="0" smtClean="0"/>
              <a:t>ny significant updates to POC affecting LTG (will require re-</a:t>
            </a:r>
            <a:r>
              <a:rPr lang="en-US" dirty="0" err="1" smtClean="0"/>
              <a:t>eval</a:t>
            </a:r>
            <a:r>
              <a:rPr lang="en-US" dirty="0" smtClean="0"/>
              <a:t> or recertification)</a:t>
            </a:r>
          </a:p>
          <a:p>
            <a:pPr lvl="1"/>
            <a:r>
              <a:rPr lang="en-US" dirty="0" smtClean="0"/>
              <a:t> Addition of new interventions not included on initial plan.</a:t>
            </a:r>
          </a:p>
          <a:p>
            <a:pPr lvl="2"/>
            <a:r>
              <a:rPr lang="en-US" dirty="0" smtClean="0"/>
              <a:t>Example-ST begins services for dysphagia alone, as resident progresses with laryngeal function further </a:t>
            </a:r>
            <a:r>
              <a:rPr lang="en-US" dirty="0" err="1" smtClean="0"/>
              <a:t>eval</a:t>
            </a:r>
            <a:r>
              <a:rPr lang="en-US" dirty="0" smtClean="0"/>
              <a:t> is warranted for voice and  motor speech</a:t>
            </a:r>
          </a:p>
          <a:p>
            <a:pPr lvl="2"/>
            <a:r>
              <a:rPr lang="en-US" dirty="0" smtClean="0"/>
              <a:t>PT completes initial POC for wound care and progresses patient to point where standard PT </a:t>
            </a:r>
            <a:r>
              <a:rPr lang="en-US" dirty="0" err="1" smtClean="0"/>
              <a:t>eval</a:t>
            </a:r>
            <a:r>
              <a:rPr lang="en-US" dirty="0" smtClean="0"/>
              <a:t> is reasonable and necessary</a:t>
            </a:r>
          </a:p>
          <a:p>
            <a:pPr lvl="1"/>
            <a:r>
              <a:rPr lang="en-US" dirty="0" smtClean="0"/>
              <a:t>Recertification of POC</a:t>
            </a: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13528162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 2: “Screening”</a:t>
            </a:r>
            <a:endParaRPr lang="en-US" dirty="0"/>
          </a:p>
        </p:txBody>
      </p:sp>
      <p:sp>
        <p:nvSpPr>
          <p:cNvPr id="3" name="Content Placeholder 2"/>
          <p:cNvSpPr>
            <a:spLocks noGrp="1"/>
          </p:cNvSpPr>
          <p:nvPr>
            <p:ph idx="1"/>
          </p:nvPr>
        </p:nvSpPr>
        <p:spPr>
          <a:xfrm>
            <a:off x="504497" y="1723697"/>
            <a:ext cx="11183006" cy="4246180"/>
          </a:xfrm>
          <a:solidFill>
            <a:srgbClr val="FFFFFF"/>
          </a:solidFill>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en-US" sz="2667" dirty="0"/>
              <a:t>Screening assessments are non-covered and should not be billed.</a:t>
            </a:r>
          </a:p>
          <a:p>
            <a:pPr marL="0" indent="0">
              <a:buNone/>
            </a:pPr>
            <a:endParaRPr lang="en-US" sz="2667" dirty="0"/>
          </a:p>
          <a:p>
            <a:r>
              <a:rPr lang="en-US" sz="2667" dirty="0"/>
              <a:t>The initial screening assessments of patients or regular routine reassessments of patients are not covered. </a:t>
            </a:r>
          </a:p>
          <a:p>
            <a:pPr marL="0" indent="0">
              <a:buNone/>
            </a:pPr>
            <a:endParaRPr lang="en-US" sz="2667" dirty="0"/>
          </a:p>
          <a:p>
            <a:pPr marL="0" indent="0">
              <a:buNone/>
            </a:pPr>
            <a:endParaRPr lang="en-US" u="sng" dirty="0"/>
          </a:p>
          <a:p>
            <a:pPr marL="0" indent="0" algn="ctr">
              <a:buNone/>
            </a:pPr>
            <a:endParaRPr lang="en-US" sz="2667" b="1" dirty="0"/>
          </a:p>
          <a:p>
            <a:pPr marL="0" indent="0" algn="ctr">
              <a:buNone/>
            </a:pPr>
            <a:endParaRPr lang="en-US" sz="2667" b="1" dirty="0"/>
          </a:p>
          <a:p>
            <a:pPr marL="0" indent="0">
              <a:buNone/>
            </a:pPr>
            <a:r>
              <a:rPr lang="en-US" sz="2667" b="1" dirty="0"/>
              <a:t>Think….. Screening Tells you </a:t>
            </a:r>
            <a:r>
              <a:rPr lang="en-US" sz="2667" b="1" dirty="0" err="1"/>
              <a:t>Eval</a:t>
            </a:r>
            <a:r>
              <a:rPr lang="en-US" sz="2667" b="1" dirty="0"/>
              <a:t> or Not </a:t>
            </a:r>
            <a:r>
              <a:rPr lang="en-US" sz="2667" b="1" dirty="0" err="1"/>
              <a:t>Eval</a:t>
            </a:r>
            <a:r>
              <a:rPr lang="en-US" sz="2667" b="1" dirty="0"/>
              <a:t/>
            </a:r>
            <a:br>
              <a:rPr lang="en-US" sz="2667" b="1" dirty="0"/>
            </a:br>
            <a:r>
              <a:rPr lang="en-US" sz="2667" b="1" dirty="0"/>
              <a:t>No Clinical Judgments or Skilled Recommendations Should </a:t>
            </a:r>
            <a:r>
              <a:rPr lang="en-US" sz="2667" b="1" dirty="0" smtClean="0"/>
              <a:t>be Made </a:t>
            </a:r>
            <a:endParaRPr lang="en-US" sz="2667" b="1" dirty="0"/>
          </a:p>
          <a:p>
            <a:pPr marL="0" indent="0">
              <a:buNone/>
            </a:pPr>
            <a:r>
              <a:rPr lang="en-US" sz="2667" b="1" dirty="0"/>
              <a:t>from Screen Alone</a:t>
            </a:r>
          </a:p>
          <a:p>
            <a:pPr marL="0" indent="0">
              <a:buNone/>
            </a:pPr>
            <a:endParaRPr lang="en-US" sz="2533" dirty="0"/>
          </a:p>
          <a:p>
            <a:pPr marL="0" indent="0">
              <a:buNone/>
            </a:pPr>
            <a:endParaRPr lang="en-US" dirty="0"/>
          </a:p>
        </p:txBody>
      </p:sp>
      <p:pic>
        <p:nvPicPr>
          <p:cNvPr id="1026" name="Picture 2" descr="C:\Users\rkinder\AppData\Local\Microsoft\Windows\Temporary Internet Files\Content.IE5\8KSVEBSJ\light_bulb_ide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779" y="3264895"/>
            <a:ext cx="1625600" cy="1420368"/>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13726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STEP 3: Evaluation </a:t>
            </a:r>
            <a:endParaRPr lang="en-US" dirty="0"/>
          </a:p>
        </p:txBody>
      </p:sp>
      <p:sp>
        <p:nvSpPr>
          <p:cNvPr id="3" name="Content Placeholder 2"/>
          <p:cNvSpPr>
            <a:spLocks noGrp="1"/>
          </p:cNvSpPr>
          <p:nvPr>
            <p:ph idx="1"/>
          </p:nvPr>
        </p:nvSpPr>
        <p:spPr>
          <a:xfrm>
            <a:off x="798786" y="1849821"/>
            <a:ext cx="10326414" cy="4185219"/>
          </a:xfrm>
          <a:solidFill>
            <a:srgbClr val="FFFFFF"/>
          </a:solidFill>
        </p:spPr>
        <p:style>
          <a:lnRef idx="2">
            <a:schemeClr val="accent1"/>
          </a:lnRef>
          <a:fillRef idx="1">
            <a:schemeClr val="lt1"/>
          </a:fillRef>
          <a:effectRef idx="0">
            <a:schemeClr val="accent1"/>
          </a:effectRef>
          <a:fontRef idx="minor">
            <a:schemeClr val="dk1"/>
          </a:fontRef>
        </p:style>
        <p:txBody>
          <a:bodyPr>
            <a:normAutofit/>
          </a:bodyPr>
          <a:lstStyle/>
          <a:p>
            <a:r>
              <a:rPr lang="en-US" dirty="0"/>
              <a:t>The order or referral for the evaluation and any specific testing in areas of concern should be designated by the referring physician in consultation </a:t>
            </a:r>
            <a:r>
              <a:rPr lang="en-US" dirty="0" smtClean="0"/>
              <a:t>with the therapist.</a:t>
            </a:r>
          </a:p>
          <a:p>
            <a:pPr marL="0" indent="0">
              <a:buNone/>
            </a:pPr>
            <a:r>
              <a:rPr lang="en-US" dirty="0" smtClean="0"/>
              <a:t>  </a:t>
            </a:r>
          </a:p>
          <a:p>
            <a:r>
              <a:rPr lang="en-US" dirty="0" smtClean="0"/>
              <a:t>The </a:t>
            </a:r>
            <a:r>
              <a:rPr lang="en-US" b="1" dirty="0"/>
              <a:t>documentation</a:t>
            </a:r>
            <a:r>
              <a:rPr lang="en-US" dirty="0"/>
              <a:t> of the evaluation or re-evaluation by the </a:t>
            </a:r>
            <a:r>
              <a:rPr lang="en-US" dirty="0" smtClean="0"/>
              <a:t>therapist should </a:t>
            </a:r>
            <a:r>
              <a:rPr lang="en-US" dirty="0"/>
              <a:t>demonstrate that an </a:t>
            </a:r>
            <a:r>
              <a:rPr lang="en-US" b="1" dirty="0"/>
              <a:t>actual hands-on assessment </a:t>
            </a:r>
            <a:r>
              <a:rPr lang="en-US" dirty="0"/>
              <a:t>occurred to support the medical necessity for reimbursement of the evaluation or re-evaluation. </a:t>
            </a:r>
            <a:endParaRPr lang="en-US" dirty="0" smtClean="0"/>
          </a:p>
          <a:p>
            <a:endParaRPr lang="en-US" dirty="0"/>
          </a:p>
          <a:p>
            <a:pPr marL="0" indent="0">
              <a:buNone/>
            </a:pPr>
            <a:endParaRPr lang="en-US" dirty="0" smtClean="0"/>
          </a:p>
          <a:p>
            <a:pPr marL="0" indent="0" algn="ctr">
              <a:buNone/>
            </a:pPr>
            <a:r>
              <a:rPr lang="en-US" dirty="0" smtClean="0"/>
              <a:t>DETERMINES NEED FOR SKILL</a:t>
            </a:r>
          </a:p>
          <a:p>
            <a:pPr marL="0" indent="0">
              <a:buNone/>
            </a:pPr>
            <a:endParaRPr lang="en-US" dirty="0" smtClean="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076898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Testing</a:t>
            </a:r>
            <a:endParaRPr lang="en-US" dirty="0"/>
          </a:p>
        </p:txBody>
      </p:sp>
      <p:sp>
        <p:nvSpPr>
          <p:cNvPr id="3" name="Content Placeholder 2"/>
          <p:cNvSpPr>
            <a:spLocks noGrp="1"/>
          </p:cNvSpPr>
          <p:nvPr>
            <p:ph idx="1"/>
          </p:nvPr>
        </p:nvSpPr>
        <p:spPr>
          <a:xfrm>
            <a:off x="742950" y="1814513"/>
            <a:ext cx="10572750" cy="4357688"/>
          </a:xfrm>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US" dirty="0"/>
              <a:t>Diagnostic and assessment testing services to ascertain the type, causal factor(s) should be identified during the evaluation</a:t>
            </a:r>
            <a:r>
              <a:rPr lang="en-US" dirty="0" smtClean="0"/>
              <a:t>.</a:t>
            </a:r>
          </a:p>
          <a:p>
            <a:endParaRPr lang="en-US" dirty="0"/>
          </a:p>
          <a:p>
            <a:r>
              <a:rPr lang="en-US" dirty="0" smtClean="0"/>
              <a:t>Includes </a:t>
            </a:r>
            <a:r>
              <a:rPr lang="en-US" b="1" dirty="0" smtClean="0"/>
              <a:t>documentation of standardized and non-standardized functional assessment tools</a:t>
            </a:r>
            <a:r>
              <a:rPr lang="en-US" dirty="0" smtClean="0"/>
              <a:t>.</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916141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Documenting “ability to learn”</a:t>
            </a:r>
            <a:endParaRPr lang="en-US" dirty="0"/>
          </a:p>
        </p:txBody>
      </p:sp>
      <p:sp>
        <p:nvSpPr>
          <p:cNvPr id="3" name="Content Placeholder 2"/>
          <p:cNvSpPr>
            <a:spLocks noGrp="1"/>
          </p:cNvSpPr>
          <p:nvPr>
            <p:ph sz="quarter" idx="1"/>
          </p:nvPr>
        </p:nvSpPr>
        <p:spPr>
          <a:solidFill>
            <a:srgbClr val="FFFFFF"/>
          </a:solidFill>
        </p:spPr>
        <p:txBody>
          <a:bodyPr>
            <a:normAutofit/>
          </a:bodyPr>
          <a:lstStyle/>
          <a:p>
            <a:r>
              <a:rPr lang="en-US" dirty="0"/>
              <a:t>Documentation is expected </a:t>
            </a:r>
            <a:r>
              <a:rPr lang="en-US" u="sng" dirty="0"/>
              <a:t>to support the ability of the beneficiary to learn and retain instruction</a:t>
            </a:r>
            <a:r>
              <a:rPr lang="en-US" dirty="0"/>
              <a:t>. </a:t>
            </a:r>
            <a:endParaRPr lang="en-US" dirty="0" smtClean="0"/>
          </a:p>
          <a:p>
            <a:endParaRPr lang="en-US" dirty="0"/>
          </a:p>
          <a:p>
            <a:r>
              <a:rPr lang="en-US" dirty="0" smtClean="0"/>
              <a:t>Absence </a:t>
            </a:r>
            <a:r>
              <a:rPr lang="en-US" dirty="0"/>
              <a:t>of such documentation may result in a denial of services. </a:t>
            </a:r>
            <a:endParaRPr lang="en-US" dirty="0" smtClean="0"/>
          </a:p>
          <a:p>
            <a:endParaRPr lang="en-US" dirty="0"/>
          </a:p>
          <a:p>
            <a:r>
              <a:rPr lang="en-US" dirty="0" smtClean="0"/>
              <a:t>If </a:t>
            </a:r>
            <a:r>
              <a:rPr lang="en-US" dirty="0"/>
              <a:t>the patient has questionable cognitive skills, a brief cognitive-communication assessment should be performed in order to establish the patient's learning ability. The brief cognitive assessment may also determine the need for more comprehensive cognitive performance testing.</a:t>
            </a:r>
            <a:br>
              <a:rPr lang="en-US" dirty="0"/>
            </a:b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1416128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a:t>The learner will be able to: </a:t>
            </a:r>
            <a:endParaRPr lang="en-US" dirty="0"/>
          </a:p>
          <a:p>
            <a:r>
              <a:rPr lang="en-US" dirty="0"/>
              <a:t>1) describe what it means to write a SMART goal; </a:t>
            </a:r>
            <a:endParaRPr lang="en-US" dirty="0" smtClean="0"/>
          </a:p>
          <a:p>
            <a:r>
              <a:rPr lang="en-US" dirty="0" smtClean="0"/>
              <a:t>2</a:t>
            </a:r>
            <a:r>
              <a:rPr lang="en-US" dirty="0"/>
              <a:t>) demonstrate ability to create short term objectives and long-term goals for rehab-based and maintenance-based care; and </a:t>
            </a:r>
            <a:endParaRPr lang="en-US" dirty="0" smtClean="0"/>
          </a:p>
          <a:p>
            <a:r>
              <a:rPr lang="en-US" dirty="0" smtClean="0"/>
              <a:t>3</a:t>
            </a:r>
            <a:r>
              <a:rPr lang="en-US" dirty="0"/>
              <a:t>) explain methods for progression, advancement and downgrading of </a:t>
            </a:r>
            <a:r>
              <a:rPr lang="en-US" dirty="0" smtClean="0"/>
              <a:t>goals </a:t>
            </a:r>
            <a:endParaRPr lang="en-US" dirty="0"/>
          </a:p>
          <a:p>
            <a:r>
              <a:rPr lang="en-US" dirty="0" smtClean="0"/>
              <a:t>This </a:t>
            </a:r>
            <a:r>
              <a:rPr lang="en-US" dirty="0"/>
              <a:t>session is </a:t>
            </a:r>
            <a:r>
              <a:rPr lang="en-US" dirty="0" smtClean="0"/>
              <a:t>pre-recorded. Attendees </a:t>
            </a:r>
            <a:r>
              <a:rPr lang="en-US" dirty="0"/>
              <a:t>will view the video recorded </a:t>
            </a:r>
            <a:r>
              <a:rPr lang="en-US" dirty="0" smtClean="0"/>
              <a:t>session. The </a:t>
            </a:r>
            <a:r>
              <a:rPr lang="en-US" dirty="0"/>
              <a:t>session moderator will accept questions for the speaker at the end of the session and attendees will receive the speaker’s responses after the conference</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8684446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lnRef>
          <a:fillRef idx="1">
            <a:schemeClr val="lt1"/>
          </a:fillRef>
          <a:effectRef idx="0">
            <a:schemeClr val="accent1"/>
          </a:effectRef>
          <a:fontRef idx="minor">
            <a:schemeClr val="dk1"/>
          </a:fontRef>
        </p:style>
        <p:txBody>
          <a:bodyPr/>
          <a:lstStyle/>
          <a:p>
            <a:r>
              <a:rPr lang="en-US" dirty="0" smtClean="0"/>
              <a:t>Baseline </a:t>
            </a:r>
            <a:r>
              <a:rPr lang="en-US" sz="4000" dirty="0" smtClean="0"/>
              <a:t>*Must be documented*</a:t>
            </a:r>
            <a:endParaRPr lang="en-US" sz="4000" dirty="0"/>
          </a:p>
        </p:txBody>
      </p:sp>
      <p:sp>
        <p:nvSpPr>
          <p:cNvPr id="3" name="Content Placeholder 2"/>
          <p:cNvSpPr>
            <a:spLocks noGrp="1"/>
          </p:cNvSpPr>
          <p:nvPr>
            <p:ph idx="1"/>
          </p:nvPr>
        </p:nvSpPr>
        <p:spPr>
          <a:solidFill>
            <a:srgbClr val="FFFFFF"/>
          </a:solidFill>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buNone/>
            </a:pPr>
            <a:r>
              <a:rPr lang="en-US" sz="2933" dirty="0"/>
              <a:t>The initial assessment establishes the </a:t>
            </a:r>
            <a:r>
              <a:rPr lang="en-US" sz="2933" b="1" dirty="0"/>
              <a:t>baseline</a:t>
            </a:r>
            <a:r>
              <a:rPr lang="en-US" sz="2933" dirty="0"/>
              <a:t> data necessary for evaluating expected rehabilitation potential, setting realistic goals, and measuring communication status at periodic intervals. </a:t>
            </a:r>
          </a:p>
          <a:p>
            <a:pPr marL="0" indent="0">
              <a:buNone/>
            </a:pPr>
            <a:endParaRPr lang="en-US" sz="2933" dirty="0"/>
          </a:p>
          <a:p>
            <a:pPr marL="0" indent="0">
              <a:buNone/>
            </a:pPr>
            <a:r>
              <a:rPr lang="en-US" sz="2933" dirty="0"/>
              <a:t>Methods for obtaining </a:t>
            </a:r>
            <a:r>
              <a:rPr lang="en-US" sz="2933" b="1" dirty="0"/>
              <a:t>baseline</a:t>
            </a:r>
            <a:r>
              <a:rPr lang="en-US" sz="2933" dirty="0"/>
              <a:t> function should include objective or subjective baseline diagnostic testing (standardized or non-standardized) followed by interpretation of test results, and clinical findings. </a:t>
            </a:r>
          </a:p>
          <a:p>
            <a:pPr marL="0" indent="0">
              <a:buNone/>
            </a:pPr>
            <a:endParaRPr lang="en-US" b="1" dirty="0" smtClean="0"/>
          </a:p>
          <a:p>
            <a:pPr marL="0" indent="0">
              <a:buNone/>
            </a:pPr>
            <a:r>
              <a:rPr lang="en-US" b="1" dirty="0" smtClean="0"/>
              <a:t>Goals should not be created for areas which do not have documented baseline measures, hence “DNT” or “Will not be addressed during POC” should not be used for target areas</a:t>
            </a:r>
            <a:endParaRPr lang="en-US" b="1"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857876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US" dirty="0"/>
              <a:t>Prior Level of </a:t>
            </a:r>
            <a:r>
              <a:rPr lang="en-US" dirty="0" smtClean="0"/>
              <a:t>Function</a:t>
            </a:r>
            <a:br>
              <a:rPr lang="en-US" dirty="0" smtClean="0"/>
            </a:br>
            <a:r>
              <a:rPr lang="en-US" sz="4400" dirty="0" smtClean="0"/>
              <a:t>*</a:t>
            </a:r>
            <a:r>
              <a:rPr lang="en-US" sz="4400" dirty="0"/>
              <a:t>Must be documented*</a:t>
            </a:r>
          </a:p>
        </p:txBody>
      </p:sp>
      <p:sp>
        <p:nvSpPr>
          <p:cNvPr id="3" name="Content Placeholder 2"/>
          <p:cNvSpPr>
            <a:spLocks noGrp="1"/>
          </p:cNvSpPr>
          <p:nvPr>
            <p:ph idx="1"/>
          </p:nvPr>
        </p:nvSpPr>
        <p:spPr>
          <a:solidFill>
            <a:srgbClr val="FFFFFF"/>
          </a:solidFill>
          <a:ln>
            <a:noFill/>
          </a:ln>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a:t>The residents’ </a:t>
            </a:r>
            <a:r>
              <a:rPr lang="en-US" b="1" dirty="0"/>
              <a:t>prior level of </a:t>
            </a:r>
            <a:r>
              <a:rPr lang="en-US" b="1" dirty="0" smtClean="0"/>
              <a:t>function (PLOF) </a:t>
            </a:r>
            <a:r>
              <a:rPr lang="en-US" dirty="0"/>
              <a:t>refers to </a:t>
            </a:r>
            <a:r>
              <a:rPr lang="en-US" dirty="0" smtClean="0"/>
              <a:t>the </a:t>
            </a:r>
            <a:r>
              <a:rPr lang="en-US" dirty="0"/>
              <a:t>functional level of independence prior to onset of decline which necessitated need for skilled therapy screening, and if deemed necessary, further evaluation and skilled intervention</a:t>
            </a:r>
            <a:r>
              <a:rPr lang="en-US" dirty="0" smtClean="0"/>
              <a:t>.</a:t>
            </a:r>
          </a:p>
          <a:p>
            <a:pPr marL="0" indent="0">
              <a:buNone/>
            </a:pPr>
            <a:endParaRPr lang="en-US" dirty="0"/>
          </a:p>
          <a:p>
            <a:pPr marL="0" indent="0">
              <a:buNone/>
            </a:pPr>
            <a:r>
              <a:rPr lang="en-US" dirty="0" smtClean="0"/>
              <a:t>Documented PLOF must reflect and align with skilled need.</a:t>
            </a:r>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135819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2601"/>
            <a:ext cx="11582400" cy="1017395"/>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3200" dirty="0" smtClean="0"/>
              <a:t>Documenting Change from PLOF to Baseline</a:t>
            </a:r>
            <a:endParaRPr lang="en-US" sz="3200" dirty="0"/>
          </a:p>
        </p:txBody>
      </p:sp>
      <p:graphicFrame>
        <p:nvGraphicFramePr>
          <p:cNvPr id="4" name="Content Placeholder 3"/>
          <p:cNvGraphicFramePr>
            <a:graphicFrameLocks noGrp="1"/>
          </p:cNvGraphicFramePr>
          <p:nvPr>
            <p:ph idx="1"/>
            <p:extLst/>
          </p:nvPr>
        </p:nvGraphicFramePr>
        <p:xfrm>
          <a:off x="101603" y="1953456"/>
          <a:ext cx="11029071" cy="4726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rved Right Arrow 5"/>
          <p:cNvSpPr/>
          <p:nvPr/>
        </p:nvSpPr>
        <p:spPr>
          <a:xfrm>
            <a:off x="2377441" y="1983546"/>
            <a:ext cx="1322363" cy="42203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7" name="TextBox 6"/>
          <p:cNvSpPr txBox="1"/>
          <p:nvPr/>
        </p:nvSpPr>
        <p:spPr>
          <a:xfrm>
            <a:off x="395068" y="4452465"/>
            <a:ext cx="3094892" cy="1200329"/>
          </a:xfrm>
          <a:prstGeom prst="rect">
            <a:avLst/>
          </a:prstGeom>
          <a:noFill/>
        </p:spPr>
        <p:txBody>
          <a:bodyPr wrap="square" rtlCol="0">
            <a:spAutoFit/>
          </a:bodyPr>
          <a:lstStyle/>
          <a:p>
            <a:r>
              <a:rPr lang="en-US" sz="2400" dirty="0"/>
              <a:t>Greater Level of Support Needed</a:t>
            </a:r>
          </a:p>
          <a:p>
            <a:r>
              <a:rPr lang="en-US" sz="2400" dirty="0"/>
              <a:t>for Success</a:t>
            </a:r>
          </a:p>
        </p:txBody>
      </p:sp>
      <p:sp>
        <p:nvSpPr>
          <p:cNvPr id="8" name="TextBox 7"/>
          <p:cNvSpPr txBox="1"/>
          <p:nvPr/>
        </p:nvSpPr>
        <p:spPr>
          <a:xfrm>
            <a:off x="511507" y="1757421"/>
            <a:ext cx="3263705" cy="1200329"/>
          </a:xfrm>
          <a:prstGeom prst="rect">
            <a:avLst/>
          </a:prstGeom>
          <a:noFill/>
        </p:spPr>
        <p:txBody>
          <a:bodyPr wrap="square" rtlCol="0">
            <a:spAutoFit/>
          </a:bodyPr>
          <a:lstStyle/>
          <a:p>
            <a:r>
              <a:rPr lang="en-US" sz="2400" dirty="0"/>
              <a:t>Lower Levels of Support Needed for Success</a:t>
            </a:r>
          </a:p>
        </p:txBody>
      </p:sp>
      <p:sp>
        <p:nvSpPr>
          <p:cNvPr id="9" name="TextBox 8"/>
          <p:cNvSpPr txBox="1"/>
          <p:nvPr/>
        </p:nvSpPr>
        <p:spPr>
          <a:xfrm>
            <a:off x="7729416" y="1600200"/>
            <a:ext cx="4462584" cy="2308324"/>
          </a:xfrm>
          <a:prstGeom prst="rect">
            <a:avLst/>
          </a:prstGeom>
          <a:noFill/>
        </p:spPr>
        <p:txBody>
          <a:bodyPr wrap="square" rtlCol="0">
            <a:spAutoFit/>
          </a:bodyPr>
          <a:lstStyle/>
          <a:p>
            <a:r>
              <a:rPr lang="en-US" sz="2400" dirty="0"/>
              <a:t>The Difference between baseline and </a:t>
            </a:r>
            <a:r>
              <a:rPr lang="en-US" sz="2400" dirty="0" err="1"/>
              <a:t>plof</a:t>
            </a:r>
            <a:r>
              <a:rPr lang="en-US" sz="2400" dirty="0"/>
              <a:t> measures should assist the therapist with determining appropriate frequency and duration of care.</a:t>
            </a:r>
          </a:p>
        </p:txBody>
      </p:sp>
      <p:sp>
        <p:nvSpPr>
          <p:cNvPr id="3" name="Rectangle 2"/>
          <p:cNvSpPr/>
          <p:nvPr/>
        </p:nvSpPr>
        <p:spPr>
          <a:xfrm>
            <a:off x="9753600" y="3569971"/>
            <a:ext cx="2133600" cy="2308324"/>
          </a:xfrm>
          <a:prstGeom prst="rect">
            <a:avLst/>
          </a:prstGeom>
        </p:spPr>
        <p:txBody>
          <a:bodyPr wrap="square">
            <a:spAutoFit/>
          </a:bodyPr>
          <a:lstStyle/>
          <a:p>
            <a:r>
              <a:rPr lang="en-US" sz="2400" dirty="0"/>
              <a:t>Greater changes may require more intensive interventions</a:t>
            </a:r>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20943505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Step 4: Establish POC</a:t>
            </a:r>
            <a:endParaRPr lang="en-US" dirty="0"/>
          </a:p>
        </p:txBody>
      </p:sp>
      <p:sp>
        <p:nvSpPr>
          <p:cNvPr id="6" name="Content Placeholder 5"/>
          <p:cNvSpPr>
            <a:spLocks noGrp="1"/>
          </p:cNvSpPr>
          <p:nvPr>
            <p:ph idx="1"/>
          </p:nvPr>
        </p:nvSpPr>
        <p:spPr>
          <a:solidFill>
            <a:srgbClr val="FFFFFF"/>
          </a:solidFill>
          <a:ln>
            <a:noFill/>
          </a:ln>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a:t>Establish POC </a:t>
            </a:r>
            <a:r>
              <a:rPr lang="en-US" dirty="0" smtClean="0"/>
              <a:t>:</a:t>
            </a:r>
          </a:p>
          <a:p>
            <a:pPr marL="0" indent="0">
              <a:buNone/>
            </a:pPr>
            <a:r>
              <a:rPr lang="en-US" dirty="0" smtClean="0"/>
              <a:t>- Goals</a:t>
            </a:r>
          </a:p>
          <a:p>
            <a:pPr marL="0" indent="0">
              <a:buNone/>
            </a:pPr>
            <a:r>
              <a:rPr lang="en-US" dirty="0" smtClean="0"/>
              <a:t>- Frequency</a:t>
            </a:r>
          </a:p>
          <a:p>
            <a:pPr marL="0" indent="0">
              <a:buNone/>
            </a:pPr>
            <a:r>
              <a:rPr lang="en-US" dirty="0" smtClean="0"/>
              <a:t>- Duration</a:t>
            </a:r>
          </a:p>
          <a:p>
            <a:pPr>
              <a:buFontTx/>
              <a:buChar char="-"/>
            </a:pPr>
            <a:r>
              <a:rPr lang="en-US" dirty="0" smtClean="0"/>
              <a:t>Comparison </a:t>
            </a:r>
            <a:r>
              <a:rPr lang="en-US" dirty="0"/>
              <a:t>of PLOF and </a:t>
            </a:r>
            <a:r>
              <a:rPr lang="en-US" dirty="0" smtClean="0"/>
              <a:t>Evaluation Baseline</a:t>
            </a:r>
          </a:p>
          <a:p>
            <a:pPr>
              <a:buFontTx/>
              <a:buChar char="-"/>
            </a:pPr>
            <a:r>
              <a:rPr lang="en-US" dirty="0" smtClean="0"/>
              <a:t>Deficits that require skilled care MUST have goals</a:t>
            </a:r>
          </a:p>
          <a:p>
            <a:pPr>
              <a:buFontTx/>
              <a:buChar char="-"/>
            </a:pPr>
            <a:r>
              <a:rPr lang="en-US" dirty="0" smtClean="0"/>
              <a:t>No Goal = No Treatment Can Occur</a:t>
            </a:r>
          </a:p>
          <a:p>
            <a:pPr>
              <a:buFontTx/>
              <a:buChar char="-"/>
            </a:pPr>
            <a:r>
              <a:rPr lang="en-US" dirty="0" smtClean="0"/>
              <a:t>State whether the plan is REHAB/RESTORATIVE or MAINTENANCE BASED</a:t>
            </a:r>
            <a:endParaRPr lang="en-US" dirty="0"/>
          </a:p>
        </p:txBody>
      </p:sp>
      <p:sp>
        <p:nvSpPr>
          <p:cNvPr id="2" name="Footer Placeholder 1"/>
          <p:cNvSpPr>
            <a:spLocks noGrp="1"/>
          </p:cNvSpPr>
          <p:nvPr>
            <p:ph type="ftr" sz="quarter" idx="11"/>
          </p:nvPr>
        </p:nvSpPr>
        <p:spPr/>
        <p:txBody>
          <a:bodyPr/>
          <a:lstStyle/>
          <a:p>
            <a:r>
              <a:rPr lang="hu-HU" smtClean="0"/>
              <a:t>KSHA 2017</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6173827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61981" indent="-761981" algn="ctr">
              <a:buFont typeface="Wingdings" panose="05000000000000000000" pitchFamily="2" charset="2"/>
              <a:buChar char="ü"/>
            </a:pPr>
            <a:r>
              <a:rPr lang="en-US" dirty="0" smtClean="0"/>
              <a:t>Medical History</a:t>
            </a:r>
            <a:endParaRPr lang="en-US" dirty="0"/>
          </a:p>
        </p:txBody>
      </p:sp>
      <p:sp>
        <p:nvSpPr>
          <p:cNvPr id="3" name="Text Placeholder 2"/>
          <p:cNvSpPr>
            <a:spLocks noGrp="1"/>
          </p:cNvSpPr>
          <p:nvPr>
            <p:ph type="body" idx="1"/>
          </p:nvPr>
        </p:nvSpPr>
        <p:spPr/>
        <p:txBody>
          <a:bodyPr>
            <a:normAutofit/>
          </a:bodyPr>
          <a:lstStyle/>
          <a:p>
            <a:r>
              <a:rPr lang="en-US" b="1" dirty="0"/>
              <a:t>Onset or Exacerbation Date </a:t>
            </a:r>
          </a:p>
        </p:txBody>
      </p:sp>
      <p:sp>
        <p:nvSpPr>
          <p:cNvPr id="4" name="Content Placeholder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en-US" sz="2667" dirty="0"/>
              <a:t>Onset/Exacerbation Date: the date of the functional change which as a result of dx indicated the need for skilled care</a:t>
            </a:r>
          </a:p>
          <a:p>
            <a:r>
              <a:rPr lang="en-US" sz="2667" dirty="0"/>
              <a:t>Chronic Conditions: May not be the date of dx for condition, however related to exacerbation of dx process</a:t>
            </a:r>
          </a:p>
          <a:p>
            <a:r>
              <a:rPr lang="en-US" sz="2667" dirty="0"/>
              <a:t>New Conditions: CVA/TBI will be date of new insult</a:t>
            </a:r>
          </a:p>
        </p:txBody>
      </p:sp>
      <p:sp>
        <p:nvSpPr>
          <p:cNvPr id="5" name="Text Placeholder 4"/>
          <p:cNvSpPr>
            <a:spLocks noGrp="1"/>
          </p:cNvSpPr>
          <p:nvPr>
            <p:ph type="body" sz="quarter" idx="3"/>
          </p:nvPr>
        </p:nvSpPr>
        <p:spPr/>
        <p:txBody>
          <a:bodyPr>
            <a:normAutofit/>
          </a:bodyPr>
          <a:lstStyle/>
          <a:p>
            <a:r>
              <a:rPr lang="en-US" b="1" dirty="0"/>
              <a:t>I</a:t>
            </a:r>
            <a:r>
              <a:rPr lang="en-US" b="1" dirty="0" smtClean="0"/>
              <a:t>n </a:t>
            </a:r>
            <a:r>
              <a:rPr lang="en-US" b="1" dirty="0"/>
              <a:t>conjunction current symptoms </a:t>
            </a:r>
          </a:p>
        </p:txBody>
      </p:sp>
      <p:sp>
        <p:nvSpPr>
          <p:cNvPr id="6" name="Content Placeholder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667" dirty="0"/>
              <a:t>Provide correlation of why new onset has resulted in symptoms requiring your unique skilled services. </a:t>
            </a:r>
          </a:p>
        </p:txBody>
      </p:sp>
      <p:sp>
        <p:nvSpPr>
          <p:cNvPr id="7" name="Footer Placeholder 6"/>
          <p:cNvSpPr>
            <a:spLocks noGrp="1"/>
          </p:cNvSpPr>
          <p:nvPr>
            <p:ph type="ftr" sz="quarter" idx="11"/>
          </p:nvPr>
        </p:nvSpPr>
        <p:spPr/>
        <p:txBody>
          <a:bodyPr/>
          <a:lstStyle/>
          <a:p>
            <a:r>
              <a:rPr lang="hu-HU" smtClean="0"/>
              <a:t>KSHA 2017</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t>34</a:t>
            </a:fld>
            <a:endParaRPr lang="en-US" dirty="0"/>
          </a:p>
        </p:txBody>
      </p:sp>
    </p:spTree>
    <p:extLst>
      <p:ext uri="{BB962C8B-B14F-4D97-AF65-F5344CB8AC3E}">
        <p14:creationId xmlns:p14="http://schemas.microsoft.com/office/powerpoint/2010/main" val="751791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lnRef>
          <a:fillRef idx="1">
            <a:schemeClr val="lt1"/>
          </a:fillRef>
          <a:effectRef idx="0">
            <a:schemeClr val="accent1"/>
          </a:effectRef>
          <a:fontRef idx="minor">
            <a:schemeClr val="dk1"/>
          </a:fontRef>
        </p:style>
        <p:txBody>
          <a:bodyPr/>
          <a:lstStyle/>
          <a:p>
            <a:r>
              <a:rPr lang="en-US" dirty="0" smtClean="0"/>
              <a:t>Rehab Therapy Defined</a:t>
            </a:r>
            <a:endParaRPr lang="en-US" dirty="0"/>
          </a:p>
        </p:txBody>
      </p:sp>
      <p:sp>
        <p:nvSpPr>
          <p:cNvPr id="3" name="Content Placeholder 2"/>
          <p:cNvSpPr>
            <a:spLocks noGrp="1"/>
          </p:cNvSpPr>
          <p:nvPr>
            <p:ph idx="1"/>
          </p:nvPr>
        </p:nvSpPr>
        <p:spPr>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US" i="1" dirty="0" smtClean="0"/>
              <a:t>Rehabilitative/Restorative </a:t>
            </a:r>
            <a:r>
              <a:rPr lang="en-US" i="1" dirty="0"/>
              <a:t>therapy includes services designed to address recovery or improvement in function and, when possible, </a:t>
            </a:r>
            <a:r>
              <a:rPr lang="en-US" b="1" i="1" dirty="0"/>
              <a:t>restoration to a previous level of health and </a:t>
            </a:r>
            <a:r>
              <a:rPr lang="en-US" b="1" i="1" dirty="0" smtClean="0"/>
              <a:t>well-being (i.e. PLOF)</a:t>
            </a:r>
            <a:r>
              <a:rPr lang="en-US" i="1" dirty="0" smtClean="0"/>
              <a:t>. </a:t>
            </a:r>
          </a:p>
          <a:p>
            <a:endParaRPr lang="en-US" i="1" dirty="0"/>
          </a:p>
          <a:p>
            <a:r>
              <a:rPr lang="en-US" i="1" dirty="0" smtClean="0"/>
              <a:t>Therefore</a:t>
            </a:r>
            <a:r>
              <a:rPr lang="en-US" i="1" dirty="0"/>
              <a:t>, evaluation, re-evaluation and assessment documented in the Progress Report should describe objective measurements which, when compared, show improvements in function, decrease in severity or rationalization for an optimistic outlook to justify continued treatment. </a:t>
            </a:r>
            <a:endParaRPr lang="en-US" i="1" dirty="0" smtClean="0"/>
          </a:p>
          <a:p>
            <a:endParaRPr lang="en-US" i="1" dirty="0"/>
          </a:p>
          <a:p>
            <a:pPr marL="0" indent="0">
              <a:buNone/>
            </a:pPr>
            <a:endParaRPr lang="en-US" dirty="0" smtClean="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17077963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lnRef>
          <a:fillRef idx="1">
            <a:schemeClr val="lt1"/>
          </a:fillRef>
          <a:effectRef idx="0">
            <a:schemeClr val="accent1"/>
          </a:effectRef>
          <a:fontRef idx="minor">
            <a:schemeClr val="dk1"/>
          </a:fontRef>
        </p:style>
        <p:txBody>
          <a:bodyPr/>
          <a:lstStyle/>
          <a:p>
            <a:r>
              <a:rPr lang="en-US" dirty="0" smtClean="0"/>
              <a:t>Maintenance Programs Defined</a:t>
            </a:r>
            <a:endParaRPr lang="en-US" dirty="0"/>
          </a:p>
        </p:txBody>
      </p:sp>
      <p:sp>
        <p:nvSpPr>
          <p:cNvPr id="3" name="Content Placeholder 2"/>
          <p:cNvSpPr>
            <a:spLocks noGrp="1"/>
          </p:cNvSpPr>
          <p:nvPr>
            <p:ph idx="1"/>
          </p:nvPr>
        </p:nvSpPr>
        <p:spPr>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US" i="1" dirty="0"/>
              <a:t>MAINTENANCE PROGRAM (MP) means a program established by a therapist that consists of activities and/or mechanisms that will assist a beneficiary in maximizing or maintaining the progress he or she has made during therapy or to prevent or slow further deterioration due to a disease or illness</a:t>
            </a:r>
            <a:r>
              <a:rPr lang="en-US" i="1" dirty="0" smtClean="0"/>
              <a:t>.</a:t>
            </a:r>
          </a:p>
          <a:p>
            <a:endParaRPr lang="en-US" i="1" dirty="0"/>
          </a:p>
          <a:p>
            <a:endParaRPr lang="en-US" i="1" dirty="0" smtClean="0"/>
          </a:p>
          <a:p>
            <a:endParaRPr lang="en-US" i="1" dirty="0"/>
          </a:p>
          <a:p>
            <a:endParaRPr lang="en-US" i="1" dirty="0" smtClean="0"/>
          </a:p>
          <a:p>
            <a:endParaRPr lang="en-US" i="1" dirty="0"/>
          </a:p>
          <a:p>
            <a:endParaRPr lang="en-US" i="1" dirty="0" smtClean="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18150686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Maintenance Programs</a:t>
            </a:r>
            <a:br>
              <a:rPr lang="en-US" dirty="0" smtClean="0"/>
            </a:br>
            <a:endParaRPr lang="en-US" dirty="0"/>
          </a:p>
        </p:txBody>
      </p:sp>
      <p:sp>
        <p:nvSpPr>
          <p:cNvPr id="3" name="Content Placeholder 2"/>
          <p:cNvSpPr>
            <a:spLocks noGrp="1"/>
          </p:cNvSpPr>
          <p:nvPr>
            <p:ph sz="quarter" idx="1"/>
          </p:nvPr>
        </p:nvSpPr>
        <p:spPr>
          <a:solidFill>
            <a:srgbClr val="FFFFFF"/>
          </a:solidFill>
        </p:spPr>
        <p:txBody>
          <a:bodyPr>
            <a:normAutofit/>
          </a:bodyPr>
          <a:lstStyle/>
          <a:p>
            <a:pPr marL="0" indent="0">
              <a:buNone/>
            </a:pPr>
            <a:r>
              <a:rPr lang="en-US" dirty="0"/>
              <a:t>The services of a </a:t>
            </a:r>
            <a:r>
              <a:rPr lang="en-US" u="sng" dirty="0"/>
              <a:t>maintenance program </a:t>
            </a:r>
            <a:r>
              <a:rPr lang="en-US" dirty="0"/>
              <a:t>themselves are not covered. However, the development of a functional treatment plan for patient maintenance including evaluation, plan of treatment, and staff and family training, is covered, but it must require the skills of an SLP, and be a distinct and separate service which can only be done safely by a </a:t>
            </a:r>
            <a:r>
              <a:rPr lang="en-US" dirty="0" smtClean="0"/>
              <a:t>SLP</a:t>
            </a:r>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13606129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67" dirty="0"/>
              <a:t>The </a:t>
            </a:r>
            <a:r>
              <a:rPr lang="en-US" sz="4267" dirty="0" err="1"/>
              <a:t>Jimmo</a:t>
            </a:r>
            <a:r>
              <a:rPr lang="en-US" sz="4267" dirty="0"/>
              <a:t> Affect…. Can’t I treat anyone now?</a:t>
            </a:r>
          </a:p>
        </p:txBody>
      </p:sp>
      <p:sp>
        <p:nvSpPr>
          <p:cNvPr id="3" name="Content Placeholder 2"/>
          <p:cNvSpPr>
            <a:spLocks noGrp="1"/>
          </p:cNvSpPr>
          <p:nvPr>
            <p:ph sz="quarter" idx="1"/>
          </p:nvPr>
        </p:nvSpPr>
        <p:spPr>
          <a:solidFill>
            <a:srgbClr val="FFFFFF"/>
          </a:solidFill>
        </p:spPr>
        <p:txBody>
          <a:bodyPr/>
          <a:lstStyle/>
          <a:p>
            <a:pPr marL="0" indent="0">
              <a:buNone/>
            </a:pPr>
            <a:r>
              <a:rPr lang="en-US" dirty="0"/>
              <a:t>Clarified with </a:t>
            </a:r>
            <a:r>
              <a:rPr lang="en-US" dirty="0" err="1"/>
              <a:t>Jimmo</a:t>
            </a:r>
            <a:r>
              <a:rPr lang="en-US" dirty="0"/>
              <a:t> versus </a:t>
            </a:r>
            <a:r>
              <a:rPr lang="en-US" dirty="0" err="1"/>
              <a:t>Sebelius</a:t>
            </a:r>
            <a:r>
              <a:rPr lang="en-US" dirty="0"/>
              <a:t> Final Ruling:</a:t>
            </a:r>
          </a:p>
          <a:p>
            <a:r>
              <a:rPr lang="en-US" dirty="0"/>
              <a:t>Establishment or Design of a Maintenance Program </a:t>
            </a:r>
          </a:p>
          <a:p>
            <a:r>
              <a:rPr lang="en-US" dirty="0"/>
              <a:t>Delivery/Performance of a Maintenance Program </a:t>
            </a:r>
          </a:p>
          <a:p>
            <a:r>
              <a:rPr lang="en-US" dirty="0"/>
              <a:t>Delivery of Rehabilitative/</a:t>
            </a:r>
            <a:r>
              <a:rPr lang="en-US" dirty="0" err="1"/>
              <a:t>RestorativeTherapy</a:t>
            </a:r>
            <a:r>
              <a:rPr lang="en-US" dirty="0"/>
              <a:t> </a:t>
            </a:r>
          </a:p>
          <a:p>
            <a:endParaRPr lang="en-US" dirty="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8597753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Maintenance Sample: VOICE</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a:t>Motor Speech/Voice:</a:t>
            </a:r>
          </a:p>
          <a:p>
            <a:pPr marL="0" indent="0">
              <a:buNone/>
            </a:pPr>
            <a:r>
              <a:rPr lang="en-US" dirty="0"/>
              <a:t> Skilled ST services may be deemed reasonable and necessary in order to maintain vocal clarity and intensity for an individual with Parkinson’s Disease in order to continue training via use of Lee Silverman Voice Therapy (LSVT) techniques for maintenance. Note: transition from therapy services aimed at increasing function to maintenance therapy should occur following therapist/resident determination that max benefit has been achieved at a particular communication level (word, phase, sentence, structured conversation, or spontaneous conversation) with maintenance interventions being aimed at continued communication success (pending modifications which may be warranted secondary to typical declines with disease progression) at this level at a decreased intensity from prior services.</a:t>
            </a:r>
          </a:p>
          <a:p>
            <a:pPr marL="0" indent="0">
              <a:buNone/>
            </a:pPr>
            <a:endParaRPr lang="en-US" dirty="0" smtClean="0"/>
          </a:p>
          <a:p>
            <a:pPr marL="0" indent="0">
              <a:buNone/>
            </a:pPr>
            <a:r>
              <a:rPr lang="en-US" dirty="0" smtClean="0"/>
              <a:t>Why </a:t>
            </a:r>
            <a:r>
              <a:rPr lang="en-US" dirty="0"/>
              <a:t>can these services not be transitioned to a non-skilled professional such as a CNA or Nurse for restorative/maintenance?</a:t>
            </a:r>
          </a:p>
          <a:p>
            <a:pPr marL="0" indent="0">
              <a:buNone/>
            </a:pPr>
            <a:r>
              <a:rPr lang="en-US" dirty="0"/>
              <a:t>Due to the progressive nature of vocal and motor speech system changes, the skilled eye of an SLP is needed to develop and continue vocal function protocol and conduct differential diagnosis when changes occur across various systems of communication with disease progression.</a:t>
            </a:r>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1975002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REGULATIONS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Medicare Benefit Policy Manual Chapter 15 Section 220</a:t>
            </a:r>
          </a:p>
          <a:p>
            <a:r>
              <a:rPr lang="en-US" dirty="0" smtClean="0"/>
              <a:t>National Coverage Determinations</a:t>
            </a:r>
          </a:p>
          <a:p>
            <a:r>
              <a:rPr lang="en-US" dirty="0" smtClean="0"/>
              <a:t>Local Coverage Determinations</a:t>
            </a:r>
          </a:p>
          <a:p>
            <a:pPr lvl="1"/>
            <a:r>
              <a:rPr lang="en-US" sz="1800" dirty="0" smtClean="0"/>
              <a:t>Regional Specific</a:t>
            </a:r>
            <a:endParaRPr lang="en-US" sz="18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973705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Maintenance Sample: Cog-Language</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Auditory Comprehension/Cognition:</a:t>
            </a:r>
          </a:p>
          <a:p>
            <a:pPr marL="0" indent="0">
              <a:buNone/>
            </a:pPr>
            <a:r>
              <a:rPr lang="en-US" dirty="0"/>
              <a:t>Skilled ST services may be deemed reasonable and necessary in order to maintain auditory comprehension skills in the following instances:</a:t>
            </a:r>
          </a:p>
          <a:p>
            <a:pPr marL="0" indent="0">
              <a:buNone/>
            </a:pPr>
            <a:r>
              <a:rPr lang="en-US" dirty="0"/>
              <a:t>An individual s/p new neurological insult following a period of intensive skilled ST interventions aimed at increasing abilities to comprehend language and perform cognitive tasks (sequencing, problem solving) at the highest level possible continued services for maintenance may be warranted to continue skilled therapeutic tasks for high level tasks in order to prevent functional declines in preparation for d/c to prior living environment while continued services are being provided by PT/OT. Interventions provided as maintenance versus rehabilitation in nature are to be provided at a decreased intensity from initial services. </a:t>
            </a:r>
          </a:p>
          <a:p>
            <a:pPr marL="0" indent="0">
              <a:buNone/>
            </a:pPr>
            <a:endParaRPr lang="en-US" dirty="0" smtClean="0"/>
          </a:p>
          <a:p>
            <a:pPr marL="0" indent="0">
              <a:buNone/>
            </a:pPr>
            <a:r>
              <a:rPr lang="en-US" dirty="0" smtClean="0"/>
              <a:t>Why </a:t>
            </a:r>
            <a:r>
              <a:rPr lang="en-US" dirty="0"/>
              <a:t>can these services not be transitioned to a non-skilled professional?</a:t>
            </a:r>
          </a:p>
          <a:p>
            <a:pPr marL="0" indent="0">
              <a:buNone/>
            </a:pPr>
            <a:r>
              <a:rPr lang="en-US" dirty="0"/>
              <a:t>Skilled interventions for high level auditory comprehension tasks including ability to follow multi-step ADL/IADL commands; comprehend conversational interactions; sequence during tasks and complete functional problem solving with others requires administration of tasks which cannot be performed or conducted by a non-skilled professional. In addition, tasks in the above instance will require periodic modification secondary to anticipated increased success with PT/OT sessions which will change task segmentation and progression of ADLs and IADLs. Remember- cases such as described may also move from rehabilitative in nature to maintenance to return to rehabilitative in nature secondary to increased physical abilities necessitating the need for higher level cognitive and language learning.</a:t>
            </a:r>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215882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Maintenance Sample: Dysphagia</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a:t>Skilled therapy services may be deemed reasonable and necessary in order to maintain adequate swallow functions for pleasure feeding regiment which is clearly defined and agreed upon by members of the interdisciplinary team in conjunction with the resident and family members.</a:t>
            </a:r>
          </a:p>
          <a:p>
            <a:pPr marL="0" indent="0">
              <a:buNone/>
            </a:pPr>
            <a:r>
              <a:rPr lang="en-US" dirty="0"/>
              <a:t>Why can these services not be transitioned to a non-skilled professional?</a:t>
            </a:r>
          </a:p>
          <a:p>
            <a:pPr marL="0" indent="0">
              <a:buNone/>
            </a:pPr>
            <a:r>
              <a:rPr lang="en-US" dirty="0"/>
              <a:t>Per the Medicare Benefit Policy Manual (2014):</a:t>
            </a:r>
          </a:p>
          <a:p>
            <a:pPr marL="0" indent="0">
              <a:buNone/>
            </a:pPr>
            <a:r>
              <a:rPr lang="en-US" dirty="0"/>
              <a:t>Swallowing assessment and rehabilitation are highly specialized services. The professional rendering care must have education, experience and demonstrated competencies. Competencies include but are not limited to: identifying abnormal upper </a:t>
            </a:r>
            <a:r>
              <a:rPr lang="en-US" dirty="0" err="1"/>
              <a:t>aerodigestive</a:t>
            </a:r>
            <a:r>
              <a:rPr lang="en-US" dirty="0"/>
              <a:t> tract structure and function; conducting an oral, pharyngeal, laryngeal and respiratory function examination as it relates to the functional assessment of swallowing; recommending methods of oral intake and risk precautions; and developing a treatment plan employing appropriate compensations and therapy techniques.</a:t>
            </a:r>
          </a:p>
          <a:p>
            <a:pPr marL="0" indent="0">
              <a:buNone/>
            </a:pPr>
            <a:endParaRPr lang="en-US" dirty="0" smtClean="0"/>
          </a:p>
          <a:p>
            <a:pPr marL="0" indent="0">
              <a:buNone/>
            </a:pPr>
            <a:endParaRPr lang="en-US" dirty="0"/>
          </a:p>
          <a:p>
            <a:pPr marL="0" indent="0">
              <a:buNone/>
            </a:pPr>
            <a:r>
              <a:rPr lang="en-US" dirty="0" smtClean="0"/>
              <a:t>Above </a:t>
            </a:r>
            <a:r>
              <a:rPr lang="en-US" dirty="0"/>
              <a:t>competencies cannot be performed by a non-skilled professional in an individual presenting with dysphagia severity which would warrant pleasure feedings. </a:t>
            </a:r>
          </a:p>
          <a:p>
            <a:pPr marL="0" indent="0">
              <a:buNone/>
            </a:pPr>
            <a:r>
              <a:rPr lang="en-US" dirty="0"/>
              <a:t>Note- need for pleasure feedings must be necessitated by a dysphagia secondary to oral, pharyngeal, and/or upper 1/3rd of the esophageal phase. Services for maintenance in end stage of dementia secondary to presence of tongue thrust as root cause or esophageal impairments/strictures/blockages in the lower 2/3rd of the esophagus would not warrant services as they are not covered for the Medicare Beneficiary. </a:t>
            </a:r>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1237617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dirty="0" smtClean="0"/>
              <a:t>Individuals with Chronic Conditions</a:t>
            </a:r>
            <a:endParaRPr lang="en-US" dirty="0"/>
          </a:p>
        </p:txBody>
      </p:sp>
      <p:sp>
        <p:nvSpPr>
          <p:cNvPr id="3" name="Content Placeholder 2"/>
          <p:cNvSpPr>
            <a:spLocks noGrp="1"/>
          </p:cNvSpPr>
          <p:nvPr>
            <p:ph idx="1"/>
          </p:nvPr>
        </p:nvSpPr>
        <p:spPr>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a:bodyPr>
          <a:lstStyle/>
          <a:p>
            <a:r>
              <a:rPr lang="en-US" i="1" dirty="0"/>
              <a:t>Rehabilitative </a:t>
            </a:r>
            <a:r>
              <a:rPr lang="en-US" dirty="0"/>
              <a:t>therapy may be needed, and improvement in a patient’s condition may occur, even </a:t>
            </a:r>
            <a:r>
              <a:rPr lang="en-US" i="1" dirty="0"/>
              <a:t>when </a:t>
            </a:r>
            <a:r>
              <a:rPr lang="en-US" dirty="0"/>
              <a:t>a chronic</a:t>
            </a:r>
            <a:r>
              <a:rPr lang="en-US" i="1" dirty="0"/>
              <a:t>, progressive, degenerative, </a:t>
            </a:r>
            <a:r>
              <a:rPr lang="en-US" dirty="0"/>
              <a:t>or terminal condition exists. </a:t>
            </a:r>
            <a:endParaRPr lang="en-US" dirty="0" smtClean="0"/>
          </a:p>
          <a:p>
            <a:r>
              <a:rPr lang="en-US" dirty="0" smtClean="0"/>
              <a:t>For example</a:t>
            </a:r>
            <a:r>
              <a:rPr lang="en-US" dirty="0"/>
              <a:t>, a terminally ill patient may begin to exhibit self-care, mobility, and/or safety dependence requiring skilled therapy services. The fact that </a:t>
            </a:r>
            <a:r>
              <a:rPr lang="en-US" dirty="0" smtClean="0"/>
              <a:t>full </a:t>
            </a:r>
            <a:r>
              <a:rPr lang="en-US" b="1" dirty="0" smtClean="0"/>
              <a:t>(full movement from baseline to </a:t>
            </a:r>
            <a:r>
              <a:rPr lang="en-US" b="1" dirty="0" err="1" smtClean="0"/>
              <a:t>plof</a:t>
            </a:r>
            <a:r>
              <a:rPr lang="en-US" b="1" dirty="0" smtClean="0"/>
              <a:t>) </a:t>
            </a:r>
            <a:r>
              <a:rPr lang="en-US" dirty="0"/>
              <a:t>or partial recovery is not possible does not necessarily mean that skilled therapy is not needed to improve the patient’s condition </a:t>
            </a:r>
            <a:r>
              <a:rPr lang="en-US" i="1" dirty="0"/>
              <a:t>or to maximize his/her functional abilities. </a:t>
            </a:r>
            <a:endParaRPr lang="en-US" i="1" dirty="0" smtClean="0"/>
          </a:p>
          <a:p>
            <a:r>
              <a:rPr lang="en-US" dirty="0" smtClean="0"/>
              <a:t>The </a:t>
            </a:r>
            <a:r>
              <a:rPr lang="en-US" dirty="0"/>
              <a:t>deciding factors are always whether the services are considered reasonable, effective treatments for the patient’s condition and require the skills of a therapist, or whether they can be safely and effectively carried out by </a:t>
            </a:r>
            <a:r>
              <a:rPr lang="en-US" dirty="0" smtClean="0"/>
              <a:t>non-skilled </a:t>
            </a:r>
            <a:r>
              <a:rPr lang="en-US" dirty="0"/>
              <a:t>personnel. </a:t>
            </a:r>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8529226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Goals/Treatment Measures</a:t>
            </a:r>
            <a:endParaRPr lang="en-US" dirty="0"/>
          </a:p>
        </p:txBody>
      </p:sp>
      <p:sp>
        <p:nvSpPr>
          <p:cNvPr id="3" name="Content Placeholder 2"/>
          <p:cNvSpPr>
            <a:spLocks noGrp="1"/>
          </p:cNvSpPr>
          <p:nvPr>
            <p:ph idx="1"/>
          </p:nvPr>
        </p:nvSpPr>
        <p:spPr>
          <a:solidFill>
            <a:srgbClr val="FFFFFF"/>
          </a:solidFill>
        </p:spPr>
        <p:txBody>
          <a:bodyPr>
            <a:normAutofit/>
          </a:bodyPr>
          <a:lstStyle/>
          <a:p>
            <a:r>
              <a:rPr lang="en-US" dirty="0" smtClean="0"/>
              <a:t>REALISTIC/LONG TERM/FUNCTIONAL</a:t>
            </a:r>
          </a:p>
          <a:p>
            <a:r>
              <a:rPr lang="en-US" dirty="0" smtClean="0"/>
              <a:t>There </a:t>
            </a:r>
            <a:r>
              <a:rPr lang="en-US" dirty="0"/>
              <a:t>should be an expectation of </a:t>
            </a:r>
            <a:r>
              <a:rPr lang="en-US" b="1" u="sng" dirty="0"/>
              <a:t>measurable functional</a:t>
            </a:r>
            <a:r>
              <a:rPr lang="en-US" dirty="0"/>
              <a:t> </a:t>
            </a:r>
            <a:r>
              <a:rPr lang="en-US" dirty="0" smtClean="0"/>
              <a:t>improvement.</a:t>
            </a:r>
          </a:p>
          <a:p>
            <a:endParaRPr lang="en-US" dirty="0"/>
          </a:p>
          <a:p>
            <a:r>
              <a:rPr lang="en-US" dirty="0" smtClean="0"/>
              <a:t>Measureable component (percentile) needs to be attached to all short and long term goals</a:t>
            </a:r>
          </a:p>
          <a:p>
            <a:r>
              <a:rPr lang="en-US" dirty="0" smtClean="0"/>
              <a:t>Functional component (in order to…) needs to be attached to all short and long term goals. </a:t>
            </a:r>
          </a:p>
          <a:p>
            <a:r>
              <a:rPr lang="en-US" dirty="0" smtClean="0"/>
              <a:t>SUB-TASK functional impairment areas in order to measure more specific changes in function</a:t>
            </a: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3444795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Step 5: Write Clarification Order</a:t>
            </a:r>
            <a:endParaRPr lang="en-US" dirty="0"/>
          </a:p>
        </p:txBody>
      </p:sp>
      <p:sp>
        <p:nvSpPr>
          <p:cNvPr id="6" name="Content Placeholder 5"/>
          <p:cNvSpPr>
            <a:spLocks noGrp="1"/>
          </p:cNvSpPr>
          <p:nvPr>
            <p:ph idx="1"/>
          </p:nvPr>
        </p:nvSpPr>
        <p:spPr>
          <a:solidFill>
            <a:srgbClr val="FFFFFF"/>
          </a:solidFill>
          <a:ln>
            <a:noFill/>
          </a:ln>
        </p:spPr>
        <p:style>
          <a:lnRef idx="2">
            <a:schemeClr val="dk1"/>
          </a:lnRef>
          <a:fillRef idx="1">
            <a:schemeClr val="lt1"/>
          </a:fillRef>
          <a:effectRef idx="0">
            <a:schemeClr val="dk1"/>
          </a:effectRef>
          <a:fontRef idx="minor">
            <a:schemeClr val="dk1"/>
          </a:fontRef>
        </p:style>
        <p:txBody>
          <a:bodyPr/>
          <a:lstStyle/>
          <a:p>
            <a:pPr marL="0" indent="0">
              <a:buNone/>
            </a:pPr>
            <a:r>
              <a:rPr lang="en-US" dirty="0" smtClean="0"/>
              <a:t>Patient to receive skilled (insert discipline) (insert frequency) (insert duration) in order to (insert reason)</a:t>
            </a:r>
          </a:p>
          <a:p>
            <a:pPr marL="0" indent="0">
              <a:buNone/>
            </a:pPr>
            <a:endParaRPr lang="en-US" dirty="0"/>
          </a:p>
          <a:p>
            <a:pPr marL="0" indent="0">
              <a:buNone/>
            </a:pPr>
            <a:endParaRPr lang="en-US" dirty="0"/>
          </a:p>
        </p:txBody>
      </p:sp>
      <p:sp>
        <p:nvSpPr>
          <p:cNvPr id="2" name="Footer Placeholder 1"/>
          <p:cNvSpPr>
            <a:spLocks noGrp="1"/>
          </p:cNvSpPr>
          <p:nvPr>
            <p:ph type="ftr" sz="quarter" idx="11"/>
          </p:nvPr>
        </p:nvSpPr>
        <p:spPr/>
        <p:txBody>
          <a:bodyPr/>
          <a:lstStyle/>
          <a:p>
            <a:r>
              <a:rPr lang="hu-HU" smtClean="0"/>
              <a:t>KSHA 2017</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8851769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dirty="0" smtClean="0"/>
              <a:t>Step 6: Certification of </a:t>
            </a:r>
            <a:r>
              <a:rPr lang="en-US" dirty="0" err="1" smtClean="0"/>
              <a:t>Eval</a:t>
            </a:r>
            <a:r>
              <a:rPr lang="en-US" dirty="0" smtClean="0"/>
              <a:t>/POC</a:t>
            </a:r>
          </a:p>
        </p:txBody>
      </p:sp>
      <p:sp>
        <p:nvSpPr>
          <p:cNvPr id="3" name="Content Placeholder 2"/>
          <p:cNvSpPr>
            <a:spLocks noGrp="1"/>
          </p:cNvSpPr>
          <p:nvPr>
            <p:ph idx="1"/>
          </p:nvPr>
        </p:nvSpPr>
        <p:spPr>
          <a:solidFill>
            <a:srgbClr val="FFFFFF"/>
          </a:solidFill>
          <a:ln>
            <a:noFill/>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en-US" dirty="0" smtClean="0"/>
              <a:t>CERTIFICATION is the Physician’s/Non Physician </a:t>
            </a:r>
            <a:r>
              <a:rPr lang="en-US" dirty="0"/>
              <a:t>P</a:t>
            </a:r>
            <a:r>
              <a:rPr lang="en-US" dirty="0" smtClean="0"/>
              <a:t>ractitioner’s (NPP) approval of the plan of care (evaluation). </a:t>
            </a:r>
          </a:p>
          <a:p>
            <a:pPr eaLnBrk="1" hangingPunct="1">
              <a:defRPr/>
            </a:pPr>
            <a:r>
              <a:rPr lang="en-US" dirty="0" smtClean="0"/>
              <a:t>Certification requires</a:t>
            </a:r>
          </a:p>
          <a:p>
            <a:pPr lvl="1" eaLnBrk="1" hangingPunct="1">
              <a:defRPr/>
            </a:pPr>
            <a:r>
              <a:rPr lang="en-US" dirty="0"/>
              <a:t>Signature must be from the physician or NPP </a:t>
            </a:r>
            <a:endParaRPr lang="en-US" dirty="0" smtClean="0"/>
          </a:p>
          <a:p>
            <a:pPr lvl="1" eaLnBrk="1" hangingPunct="1">
              <a:defRPr/>
            </a:pPr>
            <a:r>
              <a:rPr lang="en-US" b="1" dirty="0" smtClean="0"/>
              <a:t>Timely certification occurs within 30 days</a:t>
            </a:r>
          </a:p>
          <a:p>
            <a:pPr lvl="1" eaLnBrk="1" hangingPunct="1">
              <a:defRPr/>
            </a:pPr>
            <a:r>
              <a:rPr lang="en-US" dirty="0" smtClean="0"/>
              <a:t> A dated signature on the plan of care or some other document that indicates approval of the plan of care</a:t>
            </a:r>
          </a:p>
          <a:p>
            <a:pPr lvl="1" eaLnBrk="1" hangingPunct="1">
              <a:defRPr/>
            </a:pPr>
            <a:r>
              <a:rPr lang="en-US" dirty="0" smtClean="0"/>
              <a:t>When </a:t>
            </a:r>
            <a:r>
              <a:rPr lang="en-US" dirty="0"/>
              <a:t>initial cert expires, a </a:t>
            </a:r>
            <a:r>
              <a:rPr lang="en-US" dirty="0" err="1"/>
              <a:t>recert</a:t>
            </a:r>
            <a:r>
              <a:rPr lang="en-US" dirty="0"/>
              <a:t> must then be </a:t>
            </a:r>
            <a:r>
              <a:rPr lang="en-US" dirty="0" smtClean="0"/>
              <a:t>completed certified within </a:t>
            </a:r>
            <a:r>
              <a:rPr lang="en-US" dirty="0"/>
              <a:t>30 days </a:t>
            </a:r>
            <a:r>
              <a:rPr lang="en-US" dirty="0" smtClean="0"/>
              <a:t>(needs </a:t>
            </a:r>
            <a:r>
              <a:rPr lang="en-US" dirty="0"/>
              <a:t>MD signature and </a:t>
            </a:r>
            <a:r>
              <a:rPr lang="en-US" dirty="0" smtClean="0"/>
              <a:t>date which </a:t>
            </a:r>
            <a:r>
              <a:rPr lang="en-US" dirty="0"/>
              <a:t>can be added as receipt </a:t>
            </a:r>
            <a:r>
              <a:rPr lang="en-US" dirty="0" smtClean="0"/>
              <a:t>date).</a:t>
            </a:r>
            <a:endParaRPr lang="en-US" dirty="0"/>
          </a:p>
          <a:p>
            <a:pPr marL="365751" lvl="1" indent="0">
              <a:buNone/>
              <a:defRPr/>
            </a:pPr>
            <a:endParaRPr lang="en-US" dirty="0" smtClean="0"/>
          </a:p>
          <a:p>
            <a:pPr marL="365751" lvl="1" indent="0">
              <a:buNone/>
              <a:defRPr/>
            </a:pPr>
            <a:endParaRPr lang="en-US" dirty="0"/>
          </a:p>
          <a:p>
            <a:pPr marL="365751" lvl="1" indent="0">
              <a:buNone/>
              <a:defRPr/>
            </a:pPr>
            <a:endParaRPr lang="en-US" dirty="0" smtClean="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1549691846"/>
      </p:ext>
    </p:extLst>
  </p:cSld>
  <p:clrMapOvr>
    <a:masterClrMapping/>
  </p:clrMapOvr>
  <p:transition spd="slow" advTm="14422"/>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Building</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46</a:t>
            </a:fld>
            <a:endParaRPr lang="en-US" dirty="0"/>
          </a:p>
        </p:txBody>
      </p:sp>
    </p:spTree>
    <p:extLst>
      <p:ext uri="{BB962C8B-B14F-4D97-AF65-F5344CB8AC3E}">
        <p14:creationId xmlns:p14="http://schemas.microsoft.com/office/powerpoint/2010/main" val="1306376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Goals/Treatment Measures</a:t>
            </a:r>
            <a:endParaRPr lang="en-US" dirty="0"/>
          </a:p>
        </p:txBody>
      </p:sp>
      <p:sp>
        <p:nvSpPr>
          <p:cNvPr id="3" name="Content Placeholder 2"/>
          <p:cNvSpPr>
            <a:spLocks noGrp="1"/>
          </p:cNvSpPr>
          <p:nvPr>
            <p:ph idx="1"/>
          </p:nvPr>
        </p:nvSpPr>
        <p:spPr>
          <a:solidFill>
            <a:srgbClr val="FFFFFF"/>
          </a:solidFill>
        </p:spPr>
        <p:txBody>
          <a:bodyPr>
            <a:normAutofit/>
          </a:bodyPr>
          <a:lstStyle/>
          <a:p>
            <a:r>
              <a:rPr lang="en-US" dirty="0" smtClean="0"/>
              <a:t>REALISTIC/LONG TERM/FUNCTIONAL</a:t>
            </a:r>
          </a:p>
          <a:p>
            <a:r>
              <a:rPr lang="en-US" dirty="0" smtClean="0"/>
              <a:t>There </a:t>
            </a:r>
            <a:r>
              <a:rPr lang="en-US" dirty="0"/>
              <a:t>should be an expectation of </a:t>
            </a:r>
            <a:r>
              <a:rPr lang="en-US" b="1" u="sng" dirty="0"/>
              <a:t>measurable functional</a:t>
            </a:r>
            <a:r>
              <a:rPr lang="en-US" dirty="0"/>
              <a:t> </a:t>
            </a:r>
            <a:r>
              <a:rPr lang="en-US" dirty="0" smtClean="0"/>
              <a:t>improvement.</a:t>
            </a:r>
          </a:p>
          <a:p>
            <a:endParaRPr lang="en-US" dirty="0"/>
          </a:p>
          <a:p>
            <a:r>
              <a:rPr lang="en-US" dirty="0" smtClean="0"/>
              <a:t>Measureable component (percentile) needs to be attached to all short and long term goals</a:t>
            </a:r>
          </a:p>
          <a:p>
            <a:r>
              <a:rPr lang="en-US" dirty="0" smtClean="0"/>
              <a:t>Functional component (in order to…) needs to be attached to all short and long term goals. </a:t>
            </a:r>
          </a:p>
          <a:p>
            <a:r>
              <a:rPr lang="en-US" dirty="0" smtClean="0"/>
              <a:t>SUB-TASK functional impairment areas in order to measure more specific changes in function</a:t>
            </a: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47</a:t>
            </a:fld>
            <a:endParaRPr lang="en-US" dirty="0"/>
          </a:p>
        </p:txBody>
      </p:sp>
    </p:spTree>
    <p:extLst>
      <p:ext uri="{BB962C8B-B14F-4D97-AF65-F5344CB8AC3E}">
        <p14:creationId xmlns:p14="http://schemas.microsoft.com/office/powerpoint/2010/main" val="3925411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GOALS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3200" dirty="0"/>
              <a:t>Specific</a:t>
            </a:r>
          </a:p>
          <a:p>
            <a:r>
              <a:rPr lang="en-US" sz="3200" dirty="0"/>
              <a:t>Measurable</a:t>
            </a:r>
          </a:p>
          <a:p>
            <a:r>
              <a:rPr lang="en-US" sz="3200" dirty="0"/>
              <a:t>Attainable</a:t>
            </a:r>
          </a:p>
          <a:p>
            <a:r>
              <a:rPr lang="en-US" sz="3200" dirty="0"/>
              <a:t>Realistic</a:t>
            </a:r>
          </a:p>
          <a:p>
            <a:r>
              <a:rPr lang="en-US" sz="3200" dirty="0"/>
              <a:t>Timely</a:t>
            </a:r>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48</a:t>
            </a:fld>
            <a:endParaRPr lang="en-US" dirty="0"/>
          </a:p>
        </p:txBody>
      </p:sp>
    </p:spTree>
    <p:extLst>
      <p:ext uri="{BB962C8B-B14F-4D97-AF65-F5344CB8AC3E}">
        <p14:creationId xmlns:p14="http://schemas.microsoft.com/office/powerpoint/2010/main" val="3685545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SPECIFIC</a:t>
            </a:r>
            <a:r>
              <a:rPr lang="en-US" dirty="0"/>
              <a:t/>
            </a:r>
            <a:br>
              <a:rPr lang="en-US" dirty="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dirty="0" smtClean="0"/>
              <a:t>A </a:t>
            </a:r>
            <a:r>
              <a:rPr lang="en-US" dirty="0"/>
              <a:t>specific goal has a much greater chance of being accomplished than a general goal. To set a specific goal you must answer the six “W” questions</a:t>
            </a:r>
            <a:r>
              <a:rPr lang="en-US" dirty="0" smtClean="0"/>
              <a:t>:</a:t>
            </a:r>
          </a:p>
          <a:p>
            <a:pPr marL="0" indent="0">
              <a:buNone/>
            </a:pPr>
            <a:r>
              <a:rPr lang="en-US" dirty="0" smtClean="0"/>
              <a:t>*Who:      Who is involved?</a:t>
            </a:r>
          </a:p>
          <a:p>
            <a:pPr marL="0" indent="0">
              <a:buNone/>
            </a:pPr>
            <a:r>
              <a:rPr lang="en-US" dirty="0" smtClean="0"/>
              <a:t>*</a:t>
            </a:r>
            <a:r>
              <a:rPr lang="en-US" dirty="0"/>
              <a:t>What:     What do I want to accomplish?</a:t>
            </a:r>
          </a:p>
          <a:p>
            <a:pPr marL="0" indent="0">
              <a:buNone/>
            </a:pPr>
            <a:r>
              <a:rPr lang="en-US" dirty="0"/>
              <a:t>*Where:    Identify a location. </a:t>
            </a:r>
          </a:p>
          <a:p>
            <a:pPr marL="0" indent="0">
              <a:buNone/>
            </a:pPr>
            <a:r>
              <a:rPr lang="en-US" dirty="0"/>
              <a:t>*When:     Establish a time frame.</a:t>
            </a:r>
          </a:p>
          <a:p>
            <a:pPr marL="0" indent="0">
              <a:buNone/>
            </a:pPr>
            <a:r>
              <a:rPr lang="en-US" dirty="0"/>
              <a:t>*Which:    Identify requirements and constraints. </a:t>
            </a:r>
          </a:p>
          <a:p>
            <a:pPr marL="0" indent="0">
              <a:buNone/>
            </a:pPr>
            <a:r>
              <a:rPr lang="en-US" dirty="0"/>
              <a:t>*Why:      Specific reasons, purpose or benefits of accomplishing the goal.</a:t>
            </a:r>
          </a:p>
          <a:p>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49</a:t>
            </a:fld>
            <a:endParaRPr lang="en-US" dirty="0"/>
          </a:p>
        </p:txBody>
      </p:sp>
    </p:spTree>
    <p:extLst>
      <p:ext uri="{BB962C8B-B14F-4D97-AF65-F5344CB8AC3E}">
        <p14:creationId xmlns:p14="http://schemas.microsoft.com/office/powerpoint/2010/main" val="1303756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00202"/>
            <a:ext cx="11684000" cy="2962276"/>
          </a:xfrm>
        </p:spPr>
        <p:txBody>
          <a:bodyPr>
            <a:normAutofit/>
          </a:bodyPr>
          <a:lstStyle/>
          <a:p>
            <a:r>
              <a:rPr lang="en-US" sz="4000" dirty="0" smtClean="0"/>
              <a:t>Medicare Benefit Policy Manual</a:t>
            </a:r>
            <a:br>
              <a:rPr lang="en-US" sz="4000" dirty="0" smtClean="0"/>
            </a:br>
            <a:r>
              <a:rPr lang="en-US" sz="4000" dirty="0" smtClean="0"/>
              <a:t>CHAPTER 15</a:t>
            </a:r>
            <a:br>
              <a:rPr lang="en-US" sz="4000" dirty="0" smtClean="0"/>
            </a:br>
            <a:r>
              <a:rPr lang="en-US" sz="4000" dirty="0" smtClean="0"/>
              <a:t>“Reasonable and Necessary”</a:t>
            </a:r>
            <a:endParaRPr lang="en-US" sz="4000" dirty="0"/>
          </a:p>
        </p:txBody>
      </p:sp>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9607471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MEASURABLE</a:t>
            </a:r>
            <a:r>
              <a:rPr lang="en-US" dirty="0"/>
              <a:t/>
            </a:r>
            <a:br>
              <a:rPr lang="en-US" dirty="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There </a:t>
            </a:r>
            <a:r>
              <a:rPr lang="en-US" dirty="0"/>
              <a:t>must be tangible criteria for measuring progress toward the attainment of each goal you set. </a:t>
            </a:r>
          </a:p>
          <a:p>
            <a:r>
              <a:rPr lang="en-US" dirty="0"/>
              <a:t>To determine if a goal is measurable, ask questions such as……How much? How many? How will you know when it is accomplished?</a:t>
            </a:r>
          </a:p>
          <a:p>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50</a:t>
            </a:fld>
            <a:endParaRPr lang="en-US" dirty="0"/>
          </a:p>
        </p:txBody>
      </p:sp>
    </p:spTree>
    <p:extLst>
      <p:ext uri="{BB962C8B-B14F-4D97-AF65-F5344CB8AC3E}">
        <p14:creationId xmlns:p14="http://schemas.microsoft.com/office/powerpoint/2010/main" val="1452399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ATTAINABLE </a:t>
            </a:r>
            <a:r>
              <a:rPr lang="en-US" u="sng" dirty="0" smtClean="0"/>
              <a:t/>
            </a:r>
            <a:br>
              <a:rPr lang="en-US" u="sng" dirty="0" smtClean="0"/>
            </a:br>
            <a:r>
              <a:rPr lang="en-US" sz="3100" dirty="0"/>
              <a:t>(sometimes called ACTIONABLE or ACHIEVABLE)</a:t>
            </a:r>
            <a:r>
              <a:rPr lang="en-US" dirty="0"/>
              <a:t/>
            </a:r>
            <a:br>
              <a:rPr lang="en-US" dirty="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Goals must be set that can realistically be achieved </a:t>
            </a:r>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51</a:t>
            </a:fld>
            <a:endParaRPr lang="en-US" dirty="0"/>
          </a:p>
        </p:txBody>
      </p:sp>
    </p:spTree>
    <p:extLst>
      <p:ext uri="{BB962C8B-B14F-4D97-AF65-F5344CB8AC3E}">
        <p14:creationId xmlns:p14="http://schemas.microsoft.com/office/powerpoint/2010/main" val="34436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REALISTIC </a:t>
            </a:r>
            <a:r>
              <a:rPr lang="en-US" dirty="0"/>
              <a:t/>
            </a:r>
            <a:br>
              <a:rPr lang="en-US" dirty="0"/>
            </a:b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A </a:t>
            </a:r>
            <a:r>
              <a:rPr lang="en-US" dirty="0"/>
              <a:t>realistic goal is one that is attainable, but also one the patient </a:t>
            </a:r>
            <a:r>
              <a:rPr lang="en-US" dirty="0" smtClean="0"/>
              <a:t>or family agrees </a:t>
            </a:r>
            <a:r>
              <a:rPr lang="en-US" dirty="0"/>
              <a:t>they are willing to work towards. Clients cannot achieve goals if they only work on them with the SLP during the treatment sessions. </a:t>
            </a:r>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52</a:t>
            </a:fld>
            <a:endParaRPr lang="en-US" dirty="0"/>
          </a:p>
        </p:txBody>
      </p:sp>
    </p:spTree>
    <p:extLst>
      <p:ext uri="{BB962C8B-B14F-4D97-AF65-F5344CB8AC3E}">
        <p14:creationId xmlns:p14="http://schemas.microsoft.com/office/powerpoint/2010/main" val="11575926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TIMELY</a:t>
            </a:r>
            <a:r>
              <a:rPr lang="en-US" b="1" dirty="0"/>
              <a:t> </a:t>
            </a:r>
            <a:r>
              <a:rPr lang="en-US" dirty="0"/>
              <a:t> or time-bound</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A </a:t>
            </a:r>
            <a:r>
              <a:rPr lang="en-US" dirty="0"/>
              <a:t>goal should be grounded within a time frame. </a:t>
            </a:r>
            <a:endParaRPr lang="en-US" dirty="0" smtClean="0"/>
          </a:p>
          <a:p>
            <a:pPr lvl="1"/>
            <a:r>
              <a:rPr lang="en-US" dirty="0" smtClean="0"/>
              <a:t>Long term goals</a:t>
            </a:r>
          </a:p>
          <a:p>
            <a:pPr lvl="1"/>
            <a:r>
              <a:rPr lang="en-US" dirty="0" smtClean="0"/>
              <a:t>Short term goals </a:t>
            </a:r>
            <a:endParaRPr lang="en-US" dirty="0"/>
          </a:p>
          <a:p>
            <a:r>
              <a:rPr lang="en-US" dirty="0" smtClean="0"/>
              <a:t>Frequency and Duration should be individualized and align with the time element. </a:t>
            </a:r>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53</a:t>
            </a:fld>
            <a:endParaRPr lang="en-US" dirty="0"/>
          </a:p>
        </p:txBody>
      </p:sp>
    </p:spTree>
    <p:extLst>
      <p:ext uri="{BB962C8B-B14F-4D97-AF65-F5344CB8AC3E}">
        <p14:creationId xmlns:p14="http://schemas.microsoft.com/office/powerpoint/2010/main" val="16047557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42594"/>
            <a:ext cx="11558588" cy="1371600"/>
          </a:xfrm>
        </p:spPr>
        <p:txBody>
          <a:bodyPr>
            <a:normAutofit/>
          </a:bodyPr>
          <a:lstStyle/>
          <a:p>
            <a:r>
              <a:rPr lang="en-US" sz="5333" dirty="0"/>
              <a:t>Long Term versus Short Term Goals</a:t>
            </a:r>
          </a:p>
        </p:txBody>
      </p:sp>
      <p:sp>
        <p:nvSpPr>
          <p:cNvPr id="3" name="Content Placeholder 2"/>
          <p:cNvSpPr>
            <a:spLocks noGrp="1"/>
          </p:cNvSpPr>
          <p:nvPr>
            <p:ph idx="1"/>
          </p:nvPr>
        </p:nvSpPr>
        <p:spPr>
          <a:xfrm>
            <a:off x="528639" y="1885950"/>
            <a:ext cx="10944224" cy="4143375"/>
          </a:xfrm>
        </p:spPr>
        <p:style>
          <a:lnRef idx="2">
            <a:schemeClr val="accent1"/>
          </a:lnRef>
          <a:fillRef idx="1">
            <a:schemeClr val="lt1"/>
          </a:fillRef>
          <a:effectRef idx="0">
            <a:schemeClr val="accent1"/>
          </a:effectRef>
          <a:fontRef idx="minor">
            <a:schemeClr val="dk1"/>
          </a:fontRef>
        </p:style>
        <p:txBody>
          <a:bodyPr>
            <a:normAutofit/>
          </a:bodyPr>
          <a:lstStyle/>
          <a:p>
            <a:r>
              <a:rPr lang="en-US" sz="2400" b="1" dirty="0"/>
              <a:t>LONG TERM GOALS </a:t>
            </a:r>
            <a:r>
              <a:rPr lang="en-US" sz="2400" dirty="0"/>
              <a:t>should reflect the highest level of desired function anticipated upon discharge. In most cases will be reflective of patient’s prior level of function (PLOF) </a:t>
            </a:r>
          </a:p>
          <a:p>
            <a:endParaRPr lang="en-US" sz="2400" b="1" dirty="0"/>
          </a:p>
          <a:p>
            <a:r>
              <a:rPr lang="en-US" sz="2400" b="1" dirty="0"/>
              <a:t>SHORT TERM OBJECTIVES </a:t>
            </a:r>
            <a:r>
              <a:rPr lang="en-US" sz="2400" dirty="0"/>
              <a:t>are the stepping stones, targeted specific areas that are used to increase overall function in order to achieve LTGs</a:t>
            </a:r>
          </a:p>
          <a:p>
            <a:endParaRPr lang="en-US" sz="32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54</a:t>
            </a:fld>
            <a:endParaRPr lang="en-US" dirty="0"/>
          </a:p>
        </p:txBody>
      </p:sp>
    </p:spTree>
    <p:extLst>
      <p:ext uri="{BB962C8B-B14F-4D97-AF65-F5344CB8AC3E}">
        <p14:creationId xmlns:p14="http://schemas.microsoft.com/office/powerpoint/2010/main" val="8827003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2" y="228600"/>
            <a:ext cx="10341684" cy="1054251"/>
          </a:xfrm>
        </p:spPr>
        <p:txBody>
          <a:bodyPr/>
          <a:lstStyle/>
          <a:p>
            <a:pPr algn="ctr"/>
            <a:r>
              <a:rPr lang="en-US" dirty="0"/>
              <a:t>Can I use CUES in my GOALS?</a:t>
            </a:r>
          </a:p>
        </p:txBody>
      </p:sp>
      <p:sp>
        <p:nvSpPr>
          <p:cNvPr id="4" name="Content Placeholder 3"/>
          <p:cNvSpPr>
            <a:spLocks noGrp="1"/>
          </p:cNvSpPr>
          <p:nvPr>
            <p:ph sz="half" idx="4294967295"/>
          </p:nvPr>
        </p:nvSpPr>
        <p:spPr>
          <a:xfrm>
            <a:off x="365760" y="1371600"/>
            <a:ext cx="5608320" cy="4729163"/>
          </a:xfrm>
          <a:prstGeom prst="rect">
            <a:avLst/>
          </a:prstGeom>
        </p:spPr>
        <p:style>
          <a:lnRef idx="2">
            <a:schemeClr val="dk1"/>
          </a:lnRef>
          <a:fillRef idx="1">
            <a:schemeClr val="lt1"/>
          </a:fillRef>
          <a:effectRef idx="0">
            <a:schemeClr val="dk1"/>
          </a:effectRef>
          <a:fontRef idx="minor">
            <a:schemeClr val="dk1"/>
          </a:fontRef>
        </p:style>
        <p:txBody>
          <a:bodyPr>
            <a:normAutofit/>
          </a:bodyPr>
          <a:lstStyle/>
          <a:p>
            <a:r>
              <a:rPr lang="en-US" dirty="0" smtClean="0"/>
              <a:t>PROS</a:t>
            </a:r>
          </a:p>
          <a:p>
            <a:pPr lvl="1"/>
            <a:r>
              <a:rPr lang="en-US" dirty="0" smtClean="0"/>
              <a:t>Can Assist at the Start of Care with Documenting </a:t>
            </a:r>
            <a:r>
              <a:rPr lang="en-US" dirty="0" err="1"/>
              <a:t>s</a:t>
            </a:r>
            <a:r>
              <a:rPr lang="en-US" dirty="0" err="1" smtClean="0"/>
              <a:t>timulability</a:t>
            </a:r>
            <a:r>
              <a:rPr lang="en-US" dirty="0" smtClean="0"/>
              <a:t> for tasks and ability to learn</a:t>
            </a:r>
          </a:p>
          <a:p>
            <a:pPr marL="609585" lvl="1" indent="0">
              <a:buNone/>
            </a:pPr>
            <a:endParaRPr lang="en-US" dirty="0" smtClean="0"/>
          </a:p>
          <a:p>
            <a:pPr lvl="1"/>
            <a:r>
              <a:rPr lang="en-US" dirty="0" smtClean="0"/>
              <a:t>Can be beneficial for SHORT TERM maintenance based plans to reflect level of assist needed from caregivers at end of skilled care</a:t>
            </a:r>
          </a:p>
          <a:p>
            <a:pPr lvl="1"/>
            <a:endParaRPr lang="en-US" dirty="0"/>
          </a:p>
          <a:p>
            <a:pPr lvl="1"/>
            <a:r>
              <a:rPr lang="en-US" dirty="0" smtClean="0"/>
              <a:t>Can be beneficial for showing increased “I” for patients when we are able to wean in conjunction with reflecting increased functional abilities</a:t>
            </a:r>
            <a:endParaRPr lang="en-US" dirty="0"/>
          </a:p>
        </p:txBody>
      </p:sp>
      <p:sp>
        <p:nvSpPr>
          <p:cNvPr id="5" name="Content Placeholder 4"/>
          <p:cNvSpPr>
            <a:spLocks noGrp="1"/>
          </p:cNvSpPr>
          <p:nvPr>
            <p:ph sz="half" idx="4294967295"/>
          </p:nvPr>
        </p:nvSpPr>
        <p:spPr>
          <a:xfrm>
            <a:off x="6217920" y="1371600"/>
            <a:ext cx="5608320" cy="4729163"/>
          </a:xfrm>
          <a:prstGeom prst="rect">
            <a:avLst/>
          </a:prstGeom>
        </p:spPr>
        <p:style>
          <a:lnRef idx="2">
            <a:schemeClr val="dk1"/>
          </a:lnRef>
          <a:fillRef idx="1">
            <a:schemeClr val="lt1"/>
          </a:fillRef>
          <a:effectRef idx="0">
            <a:schemeClr val="dk1"/>
          </a:effectRef>
          <a:fontRef idx="minor">
            <a:schemeClr val="dk1"/>
          </a:fontRef>
        </p:style>
        <p:txBody>
          <a:bodyPr>
            <a:normAutofit/>
          </a:bodyPr>
          <a:lstStyle/>
          <a:p>
            <a:r>
              <a:rPr lang="en-US" dirty="0" smtClean="0"/>
              <a:t>CONS</a:t>
            </a:r>
          </a:p>
          <a:p>
            <a:pPr lvl="1"/>
            <a:r>
              <a:rPr lang="en-US" dirty="0" smtClean="0"/>
              <a:t>If you use in goal you MUST measure consistently at all PRs and RECERTS</a:t>
            </a:r>
          </a:p>
          <a:p>
            <a:pPr lvl="1"/>
            <a:r>
              <a:rPr lang="en-US" dirty="0" smtClean="0"/>
              <a:t>Once deemed repetitive in nature difficult to show skilled need</a:t>
            </a:r>
          </a:p>
          <a:p>
            <a:pPr lvl="1"/>
            <a:r>
              <a:rPr lang="en-US" dirty="0" smtClean="0"/>
              <a:t>Clinician must show unique skilled need via increased overall function in conjunction with reduction of cues</a:t>
            </a:r>
          </a:p>
          <a:p>
            <a:pPr lvl="1"/>
            <a:r>
              <a:rPr lang="en-US" dirty="0" smtClean="0"/>
              <a:t>Medicare will NOT ALLOW continued skilled need for cues alone</a:t>
            </a:r>
            <a:endParaRPr lang="en-US" dirty="0"/>
          </a:p>
        </p:txBody>
      </p:sp>
      <p:sp>
        <p:nvSpPr>
          <p:cNvPr id="3" name="Footer Placeholder 2"/>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55</a:t>
            </a:fld>
            <a:endParaRPr lang="en-US" dirty="0"/>
          </a:p>
        </p:txBody>
      </p:sp>
    </p:spTree>
    <p:extLst>
      <p:ext uri="{BB962C8B-B14F-4D97-AF65-F5344CB8AC3E}">
        <p14:creationId xmlns:p14="http://schemas.microsoft.com/office/powerpoint/2010/main" val="7277321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Goals/Treatment Measures</a:t>
            </a:r>
          </a:p>
        </p:txBody>
      </p:sp>
      <p:sp>
        <p:nvSpPr>
          <p:cNvPr id="3" name="Content Placeholder 2"/>
          <p:cNvSpPr>
            <a:spLocks noGrp="1"/>
          </p:cNvSpPr>
          <p:nvPr>
            <p:ph idx="1"/>
          </p:nvPr>
        </p:nvSpPr>
        <p:spPr>
          <a:xfrm>
            <a:off x="642938" y="1700213"/>
            <a:ext cx="10658475" cy="4300538"/>
          </a:xfrm>
        </p:spPr>
        <p:style>
          <a:lnRef idx="2">
            <a:schemeClr val="accent1"/>
          </a:lnRef>
          <a:fillRef idx="1">
            <a:schemeClr val="lt1"/>
          </a:fillRef>
          <a:effectRef idx="0">
            <a:schemeClr val="accent1"/>
          </a:effectRef>
          <a:fontRef idx="minor">
            <a:schemeClr val="dk1"/>
          </a:fontRef>
        </p:style>
        <p:txBody>
          <a:bodyPr>
            <a:normAutofit/>
          </a:bodyPr>
          <a:lstStyle/>
          <a:p>
            <a:r>
              <a:rPr lang="en-US" sz="2000" dirty="0" smtClean="0"/>
              <a:t>REALISTIC/LONG TERM/FUNCTIONAL</a:t>
            </a:r>
          </a:p>
          <a:p>
            <a:r>
              <a:rPr lang="en-US" sz="2000" dirty="0" smtClean="0"/>
              <a:t>There </a:t>
            </a:r>
            <a:r>
              <a:rPr lang="en-US" sz="2000" dirty="0"/>
              <a:t>should be an expectation of </a:t>
            </a:r>
            <a:r>
              <a:rPr lang="en-US" sz="2000" b="1" u="sng" dirty="0"/>
              <a:t>measurable functional</a:t>
            </a:r>
            <a:r>
              <a:rPr lang="en-US" sz="2000" dirty="0"/>
              <a:t> </a:t>
            </a:r>
            <a:r>
              <a:rPr lang="en-US" sz="2000" dirty="0" smtClean="0"/>
              <a:t>improvement.</a:t>
            </a:r>
            <a:endParaRPr lang="en-US" sz="2000" dirty="0"/>
          </a:p>
          <a:p>
            <a:r>
              <a:rPr lang="en-US" sz="2000" dirty="0" smtClean="0"/>
              <a:t>Measureable component (percentile) needs to be attached to all short and long term goals</a:t>
            </a:r>
          </a:p>
          <a:p>
            <a:r>
              <a:rPr lang="en-US" sz="2000" dirty="0" smtClean="0"/>
              <a:t>Functional component (in order to…) needs to be attached to all short and long term goals. </a:t>
            </a:r>
          </a:p>
          <a:p>
            <a:r>
              <a:rPr lang="en-US" sz="2000" dirty="0" smtClean="0"/>
              <a:t>SUB-TASK functional impairment areas in order to measure more specific changes in function</a:t>
            </a:r>
            <a:endParaRPr lang="en-US" sz="20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56</a:t>
            </a:fld>
            <a:endParaRPr lang="en-US" dirty="0"/>
          </a:p>
        </p:txBody>
      </p:sp>
    </p:spTree>
    <p:extLst>
      <p:ext uri="{BB962C8B-B14F-4D97-AF65-F5344CB8AC3E}">
        <p14:creationId xmlns:p14="http://schemas.microsoft.com/office/powerpoint/2010/main" val="107516110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9906" y="2171700"/>
            <a:ext cx="11212188" cy="3987166"/>
          </a:xfrm>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Expressive Language</a:t>
            </a:r>
          </a:p>
          <a:p>
            <a:pPr lvl="1"/>
            <a:r>
              <a:rPr lang="en-US" dirty="0" smtClean="0"/>
              <a:t>Establish and advance goals across communication levels from automatics; word- conversation</a:t>
            </a:r>
          </a:p>
          <a:p>
            <a:r>
              <a:rPr lang="en-US" dirty="0" smtClean="0"/>
              <a:t>Receptive Language</a:t>
            </a:r>
          </a:p>
          <a:p>
            <a:pPr lvl="1"/>
            <a:r>
              <a:rPr lang="en-US" dirty="0"/>
              <a:t>Responding to yes/no, open ended versus closed ended ?</a:t>
            </a:r>
            <a:r>
              <a:rPr lang="en-US" dirty="0" smtClean="0"/>
              <a:t>’s</a:t>
            </a:r>
          </a:p>
          <a:p>
            <a:r>
              <a:rPr lang="en-US" dirty="0" smtClean="0"/>
              <a:t>Swallowing</a:t>
            </a:r>
          </a:p>
          <a:p>
            <a:pPr lvl="1"/>
            <a:r>
              <a:rPr lang="en-US" dirty="0" smtClean="0"/>
              <a:t>Break down goals by phase of swallow- oral prep, oral, pharyngeal, upper 1/3</a:t>
            </a:r>
            <a:r>
              <a:rPr lang="en-US" baseline="30000" dirty="0" smtClean="0"/>
              <a:t>rd</a:t>
            </a:r>
            <a:r>
              <a:rPr lang="en-US" dirty="0" smtClean="0"/>
              <a:t> esophageal </a:t>
            </a:r>
          </a:p>
          <a:p>
            <a:r>
              <a:rPr lang="en-US" dirty="0" smtClean="0"/>
              <a:t>Voice</a:t>
            </a:r>
          </a:p>
          <a:p>
            <a:pPr lvl="1"/>
            <a:r>
              <a:rPr lang="en-US" dirty="0" smtClean="0"/>
              <a:t>Obtain baselines on specific areas- quality, pitch, intensity and create goals across these areas</a:t>
            </a:r>
          </a:p>
          <a:p>
            <a:r>
              <a:rPr lang="en-US" dirty="0" smtClean="0"/>
              <a:t>Cognition</a:t>
            </a:r>
          </a:p>
          <a:p>
            <a:pPr lvl="1"/>
            <a:r>
              <a:rPr lang="en-US" dirty="0" smtClean="0"/>
              <a:t>Remember higher level executive function includes many areas- breakdown specifically for problem solving, sequencing and instrumental activities of daily living.</a:t>
            </a:r>
          </a:p>
          <a:p>
            <a:endParaRPr lang="en-US" dirty="0" smtClean="0"/>
          </a:p>
        </p:txBody>
      </p:sp>
      <p:sp>
        <p:nvSpPr>
          <p:cNvPr id="3" name="Title 2"/>
          <p:cNvSpPr>
            <a:spLocks noGrp="1"/>
          </p:cNvSpPr>
          <p:nvPr>
            <p:ph type="title"/>
          </p:nvPr>
        </p:nvSpPr>
        <p:spPr/>
        <p:txBody>
          <a:bodyPr/>
          <a:lstStyle/>
          <a:p>
            <a:r>
              <a:rPr lang="en-US" dirty="0"/>
              <a:t>Remember to SUB-TASK</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57</a:t>
            </a:fld>
            <a:endParaRPr lang="en-US" dirty="0"/>
          </a:p>
        </p:txBody>
      </p:sp>
    </p:spTree>
    <p:extLst>
      <p:ext uri="{BB962C8B-B14F-4D97-AF65-F5344CB8AC3E}">
        <p14:creationId xmlns:p14="http://schemas.microsoft.com/office/powerpoint/2010/main" val="1305269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LONG </a:t>
            </a:r>
            <a:r>
              <a:rPr lang="en-US" dirty="0" smtClean="0"/>
              <a:t>TERM Goals</a:t>
            </a:r>
            <a:endParaRPr lang="en-US" dirty="0"/>
          </a:p>
        </p:txBody>
      </p:sp>
      <p:graphicFrame>
        <p:nvGraphicFramePr>
          <p:cNvPr id="4" name="Content Placeholder 3"/>
          <p:cNvGraphicFramePr>
            <a:graphicFrameLocks noGrp="1"/>
          </p:cNvGraphicFramePr>
          <p:nvPr>
            <p:ph idx="1"/>
            <p:extLst/>
          </p:nvPr>
        </p:nvGraphicFramePr>
        <p:xfrm>
          <a:off x="508002" y="1981200"/>
          <a:ext cx="11074399" cy="4416552"/>
        </p:xfrm>
        <a:graphic>
          <a:graphicData uri="http://schemas.openxmlformats.org/drawingml/2006/table">
            <a:tbl>
              <a:tblPr firstRow="1" firstCol="1" bandRow="1">
                <a:tableStyleId>{3B4B98B0-60AC-42C2-AFA5-B58CD77FA1E5}</a:tableStyleId>
              </a:tblPr>
              <a:tblGrid>
                <a:gridCol w="2712099"/>
                <a:gridCol w="8362300"/>
              </a:tblGrid>
              <a:tr h="946404">
                <a:tc>
                  <a:txBody>
                    <a:bodyPr/>
                    <a:lstStyle/>
                    <a:p>
                      <a:pPr marL="0" marR="0" algn="ctr">
                        <a:lnSpc>
                          <a:spcPct val="115000"/>
                        </a:lnSpc>
                        <a:spcBef>
                          <a:spcPts val="0"/>
                        </a:spcBef>
                        <a:spcAft>
                          <a:spcPts val="0"/>
                        </a:spcAft>
                      </a:pPr>
                      <a:r>
                        <a:rPr lang="en-US" sz="1900" dirty="0">
                          <a:effectLst/>
                        </a:rPr>
                        <a:t>Auditory Comprehension</a:t>
                      </a:r>
                      <a:endParaRPr lang="en-US" sz="1900" dirty="0">
                        <a:effectLst/>
                        <a:latin typeface="Calibri"/>
                        <a:ea typeface="Calibri"/>
                        <a:cs typeface="Times New Roman"/>
                      </a:endParaRPr>
                    </a:p>
                  </a:txBody>
                  <a:tcPr marT="0" marB="0"/>
                </a:tc>
                <a:tc>
                  <a:txBody>
                    <a:bodyPr/>
                    <a:lstStyle/>
                    <a:p>
                      <a:pPr marL="0" marR="0">
                        <a:lnSpc>
                          <a:spcPct val="115000"/>
                        </a:lnSpc>
                        <a:spcBef>
                          <a:spcPts val="0"/>
                        </a:spcBef>
                        <a:spcAft>
                          <a:spcPts val="0"/>
                        </a:spcAft>
                      </a:pPr>
                      <a:r>
                        <a:rPr lang="en-US" sz="1900" b="0" dirty="0">
                          <a:effectLst/>
                        </a:rPr>
                        <a:t>Patient will improve auditory comprehension to Independent in order to improve receptive communication skills</a:t>
                      </a:r>
                      <a:endParaRPr lang="en-US" sz="1900" b="0" dirty="0">
                        <a:effectLst/>
                        <a:latin typeface="Calibri"/>
                        <a:ea typeface="Calibri"/>
                        <a:cs typeface="Times New Roman"/>
                      </a:endParaRPr>
                    </a:p>
                  </a:txBody>
                  <a:tcPr marT="0" marB="0"/>
                </a:tc>
              </a:tr>
              <a:tr h="946404">
                <a:tc>
                  <a:txBody>
                    <a:bodyPr/>
                    <a:lstStyle/>
                    <a:p>
                      <a:pPr marL="0" marR="0" algn="ctr">
                        <a:lnSpc>
                          <a:spcPct val="115000"/>
                        </a:lnSpc>
                        <a:spcBef>
                          <a:spcPts val="0"/>
                        </a:spcBef>
                        <a:spcAft>
                          <a:spcPts val="0"/>
                        </a:spcAft>
                      </a:pPr>
                      <a:r>
                        <a:rPr lang="en-US" sz="1900" dirty="0">
                          <a:effectLst/>
                        </a:rPr>
                        <a:t>Cognition</a:t>
                      </a:r>
                      <a:endParaRPr lang="en-US" sz="1900" dirty="0">
                        <a:effectLst/>
                        <a:latin typeface="Calibri"/>
                        <a:ea typeface="Calibri"/>
                        <a:cs typeface="Times New Roman"/>
                      </a:endParaRPr>
                    </a:p>
                  </a:txBody>
                  <a:tcPr marT="0" marB="0"/>
                </a:tc>
                <a:tc>
                  <a:txBody>
                    <a:bodyPr/>
                    <a:lstStyle/>
                    <a:p>
                      <a:pPr marL="0" marR="0">
                        <a:lnSpc>
                          <a:spcPct val="115000"/>
                        </a:lnSpc>
                        <a:spcBef>
                          <a:spcPts val="0"/>
                        </a:spcBef>
                        <a:spcAft>
                          <a:spcPts val="0"/>
                        </a:spcAft>
                      </a:pPr>
                      <a:r>
                        <a:rPr lang="en-US" sz="1900">
                          <a:effectLst/>
                        </a:rPr>
                        <a:t>Patient will increase cognitive skills to Independence to improve ability to participate in meaningful interactions</a:t>
                      </a:r>
                      <a:endParaRPr lang="en-US" sz="1900">
                        <a:effectLst/>
                        <a:latin typeface="Calibri"/>
                        <a:ea typeface="Calibri"/>
                        <a:cs typeface="Times New Roman"/>
                      </a:endParaRPr>
                    </a:p>
                  </a:txBody>
                  <a:tcPr marT="0" marB="0"/>
                </a:tc>
              </a:tr>
              <a:tr h="1261872">
                <a:tc>
                  <a:txBody>
                    <a:bodyPr/>
                    <a:lstStyle/>
                    <a:p>
                      <a:pPr marL="0" marR="0" algn="ctr">
                        <a:lnSpc>
                          <a:spcPct val="115000"/>
                        </a:lnSpc>
                        <a:spcBef>
                          <a:spcPts val="0"/>
                        </a:spcBef>
                        <a:spcAft>
                          <a:spcPts val="0"/>
                        </a:spcAft>
                      </a:pPr>
                      <a:r>
                        <a:rPr lang="en-US" sz="1900" dirty="0">
                          <a:effectLst/>
                        </a:rPr>
                        <a:t>Cognitive Communicative</a:t>
                      </a:r>
                      <a:endParaRPr lang="en-US" sz="1900" dirty="0">
                        <a:effectLst/>
                        <a:latin typeface="Calibri"/>
                        <a:ea typeface="Calibri"/>
                        <a:cs typeface="Times New Roman"/>
                      </a:endParaRPr>
                    </a:p>
                  </a:txBody>
                  <a:tcPr marT="0" marB="0"/>
                </a:tc>
                <a:tc>
                  <a:txBody>
                    <a:bodyPr/>
                    <a:lstStyle/>
                    <a:p>
                      <a:pPr marL="0" marR="0">
                        <a:lnSpc>
                          <a:spcPct val="115000"/>
                        </a:lnSpc>
                        <a:spcBef>
                          <a:spcPts val="0"/>
                        </a:spcBef>
                        <a:spcAft>
                          <a:spcPts val="0"/>
                        </a:spcAft>
                      </a:pPr>
                      <a:r>
                        <a:rPr lang="en-US" sz="1900" dirty="0">
                          <a:effectLst/>
                        </a:rPr>
                        <a:t>Patient will exhibit adequate cognitive-communicative skills for discharge home with No Supervision with environmental modifications as training to facilitate safety and independence</a:t>
                      </a:r>
                      <a:endParaRPr lang="en-US" sz="1900" dirty="0">
                        <a:effectLst/>
                        <a:latin typeface="Calibri"/>
                        <a:ea typeface="Calibri"/>
                        <a:cs typeface="Times New Roman"/>
                      </a:endParaRPr>
                    </a:p>
                  </a:txBody>
                  <a:tcPr marT="0" marB="0"/>
                </a:tc>
              </a:tr>
              <a:tr h="1261872">
                <a:tc>
                  <a:txBody>
                    <a:bodyPr/>
                    <a:lstStyle/>
                    <a:p>
                      <a:pPr marL="0" marR="0" algn="ctr">
                        <a:lnSpc>
                          <a:spcPct val="115000"/>
                        </a:lnSpc>
                        <a:spcBef>
                          <a:spcPts val="0"/>
                        </a:spcBef>
                        <a:spcAft>
                          <a:spcPts val="0"/>
                        </a:spcAft>
                      </a:pPr>
                      <a:r>
                        <a:rPr lang="en-US" sz="1900">
                          <a:effectLst/>
                        </a:rPr>
                        <a:t>Motor Speech</a:t>
                      </a:r>
                      <a:endParaRPr lang="en-US" sz="1900">
                        <a:effectLst/>
                        <a:latin typeface="Calibri"/>
                        <a:ea typeface="Calibri"/>
                        <a:cs typeface="Times New Roman"/>
                      </a:endParaRPr>
                    </a:p>
                  </a:txBody>
                  <a:tcPr marT="0" marB="0"/>
                </a:tc>
                <a:tc>
                  <a:txBody>
                    <a:bodyPr/>
                    <a:lstStyle/>
                    <a:p>
                      <a:pPr marL="0" marR="0">
                        <a:lnSpc>
                          <a:spcPct val="115000"/>
                        </a:lnSpc>
                        <a:spcBef>
                          <a:spcPts val="0"/>
                        </a:spcBef>
                        <a:spcAft>
                          <a:spcPts val="0"/>
                        </a:spcAft>
                      </a:pPr>
                      <a:r>
                        <a:rPr lang="en-US" sz="1900" dirty="0">
                          <a:effectLst/>
                        </a:rPr>
                        <a:t>Patient will increase speech intelligibility at the highest functional verbal expression level to 100% with familiar listeners, unfamiliar listeners and with groups</a:t>
                      </a:r>
                      <a:endParaRPr lang="en-US" sz="1900" dirty="0">
                        <a:effectLst/>
                        <a:latin typeface="Calibri"/>
                        <a:ea typeface="Calibri"/>
                        <a:cs typeface="Times New Roman"/>
                      </a:endParaRPr>
                    </a:p>
                  </a:txBody>
                  <a:tcPr marT="0" marB="0"/>
                </a:tc>
              </a:tr>
            </a:tbl>
          </a:graphicData>
        </a:graphic>
      </p:graphicFrame>
      <p:sp>
        <p:nvSpPr>
          <p:cNvPr id="3" name="Footer Placeholder 2"/>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58</a:t>
            </a:fld>
            <a:endParaRPr lang="en-US" dirty="0"/>
          </a:p>
        </p:txBody>
      </p:sp>
    </p:spTree>
    <p:extLst>
      <p:ext uri="{BB962C8B-B14F-4D97-AF65-F5344CB8AC3E}">
        <p14:creationId xmlns:p14="http://schemas.microsoft.com/office/powerpoint/2010/main" val="11118053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642594"/>
            <a:ext cx="11344276" cy="1371600"/>
          </a:xfrm>
        </p:spPr>
        <p:txBody>
          <a:bodyPr>
            <a:normAutofit fontScale="90000"/>
          </a:bodyPr>
          <a:lstStyle/>
          <a:p>
            <a:r>
              <a:rPr lang="en-US" dirty="0"/>
              <a:t>SHORT TERM: </a:t>
            </a:r>
            <a:r>
              <a:rPr lang="en-US" dirty="0" smtClean="0"/>
              <a:t>Auditory </a:t>
            </a:r>
            <a:r>
              <a:rPr lang="en-US" dirty="0"/>
              <a:t>Comprehension</a:t>
            </a:r>
          </a:p>
        </p:txBody>
      </p:sp>
      <p:sp>
        <p:nvSpPr>
          <p:cNvPr id="5" name="Content Placeholder 4"/>
          <p:cNvSpPr>
            <a:spLocks noGrp="1"/>
          </p:cNvSpPr>
          <p:nvPr>
            <p:ph idx="1"/>
          </p:nvPr>
        </p:nvSpPr>
        <p:spPr>
          <a:xfrm>
            <a:off x="614364" y="2014194"/>
            <a:ext cx="11129962" cy="4100856"/>
          </a:xfrm>
        </p:spPr>
        <p:style>
          <a:lnRef idx="2">
            <a:schemeClr val="accent1"/>
          </a:lnRef>
          <a:fillRef idx="1">
            <a:schemeClr val="lt1"/>
          </a:fillRef>
          <a:effectRef idx="0">
            <a:schemeClr val="accent1"/>
          </a:effectRef>
          <a:fontRef idx="minor">
            <a:schemeClr val="dk1"/>
          </a:fontRef>
        </p:style>
        <p:txBody>
          <a:bodyPr>
            <a:normAutofit/>
          </a:bodyPr>
          <a:lstStyle/>
          <a:p>
            <a:r>
              <a:rPr lang="en-US" dirty="0"/>
              <a:t>Patient will demonstrate auditory comprehension of </a:t>
            </a:r>
            <a:r>
              <a:rPr lang="en-US" dirty="0" smtClean="0"/>
              <a:t>_____</a:t>
            </a:r>
          </a:p>
          <a:p>
            <a:r>
              <a:rPr lang="en-US" dirty="0" smtClean="0"/>
              <a:t>CHOOSE SPECIFIC LEVEL (biographical </a:t>
            </a:r>
            <a:r>
              <a:rPr lang="en-US" dirty="0"/>
              <a:t>yes/no; environmental yes/no, simple yes/no, complex yes/no, common ADL objects, association objects/items, simple questions, simple instructions/commands, complex questions, simple conversation, complex conversation, various levels of functional communication, specific medications) </a:t>
            </a:r>
            <a:endParaRPr lang="en-US" dirty="0" smtClean="0"/>
          </a:p>
          <a:p>
            <a:pPr marL="0" indent="0">
              <a:buNone/>
            </a:pPr>
            <a:endParaRPr lang="en-US" dirty="0" smtClean="0"/>
          </a:p>
          <a:p>
            <a:pPr marL="0" indent="0">
              <a:buNone/>
            </a:pPr>
            <a:r>
              <a:rPr lang="en-US" dirty="0" smtClean="0"/>
              <a:t>ADD MEASUREABLE COMPONENT </a:t>
            </a:r>
            <a:r>
              <a:rPr lang="en-US" b="1" dirty="0" smtClean="0"/>
              <a:t>with </a:t>
            </a:r>
            <a:r>
              <a:rPr lang="en-US" b="1" dirty="0"/>
              <a:t>100% accuracy and no cues in </a:t>
            </a:r>
            <a:endParaRPr lang="en-US" b="1" dirty="0" smtClean="0"/>
          </a:p>
          <a:p>
            <a:pPr marL="0" indent="0">
              <a:buNone/>
            </a:pPr>
            <a:endParaRPr lang="en-US" dirty="0" smtClean="0"/>
          </a:p>
          <a:p>
            <a:pPr marL="0" indent="0">
              <a:buNone/>
            </a:pPr>
            <a:r>
              <a:rPr lang="en-US" dirty="0" smtClean="0"/>
              <a:t>ADD FUNCTIONAL ASPECT </a:t>
            </a:r>
            <a:r>
              <a:rPr lang="en-US" b="1" dirty="0" smtClean="0"/>
              <a:t>order </a:t>
            </a:r>
            <a:r>
              <a:rPr lang="en-US" b="1" dirty="0"/>
              <a:t>to improve receptive communication skills</a:t>
            </a:r>
          </a:p>
        </p:txBody>
      </p:sp>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59</a:t>
            </a:fld>
            <a:endParaRPr lang="en-US" dirty="0"/>
          </a:p>
        </p:txBody>
      </p:sp>
    </p:spTree>
    <p:extLst>
      <p:ext uri="{BB962C8B-B14F-4D97-AF65-F5344CB8AC3E}">
        <p14:creationId xmlns:p14="http://schemas.microsoft.com/office/powerpoint/2010/main" val="40493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1200"/>
            <a:ext cx="10972800" cy="990600"/>
          </a:xfrm>
        </p:spPr>
        <p:txBody>
          <a:bodyPr>
            <a:normAutofit fontScale="90000"/>
          </a:bodyPr>
          <a:lstStyle/>
          <a:p>
            <a:pPr algn="ctr"/>
            <a:r>
              <a:rPr lang="en-US" dirty="0" smtClean="0"/>
              <a:t>Indications for Speech Therapy Services</a:t>
            </a:r>
            <a:endParaRPr lang="en-US" dirty="0"/>
          </a:p>
        </p:txBody>
      </p:sp>
      <p:sp>
        <p:nvSpPr>
          <p:cNvPr id="3" name="Content Placeholder 2"/>
          <p:cNvSpPr>
            <a:spLocks noGrp="1"/>
          </p:cNvSpPr>
          <p:nvPr>
            <p:ph sz="quarter" idx="1"/>
          </p:nvPr>
        </p:nvSpPr>
        <p:spPr>
          <a:solidFill>
            <a:srgbClr val="FFFFFF"/>
          </a:solidFill>
        </p:spPr>
        <p:txBody>
          <a:bodyPr>
            <a:normAutofit/>
          </a:bodyPr>
          <a:lstStyle/>
          <a:p>
            <a:pPr marL="380990" indent="-380990"/>
            <a:r>
              <a:rPr lang="en-US" i="1" dirty="0"/>
              <a:t>Speech-language pathology services are those services provided within the scope of practice of speech-language </a:t>
            </a:r>
            <a:r>
              <a:rPr lang="en-US" i="1" dirty="0" smtClean="0"/>
              <a:t>pathologists</a:t>
            </a:r>
          </a:p>
          <a:p>
            <a:pPr marL="380990" indent="-380990"/>
            <a:r>
              <a:rPr lang="en-US" i="1" dirty="0"/>
              <a:t>N</a:t>
            </a:r>
            <a:r>
              <a:rPr lang="en-US" i="1" dirty="0" smtClean="0"/>
              <a:t>ecessary </a:t>
            </a:r>
            <a:r>
              <a:rPr lang="en-US" i="1" dirty="0"/>
              <a:t>for the diagnosis and treatment of speech and language disorders, which result in communication disabilities and for the diagnosis and treatment of swallowing disorders (</a:t>
            </a:r>
            <a:r>
              <a:rPr lang="en-US" i="1" dirty="0" smtClean="0"/>
              <a:t>dysphagia)</a:t>
            </a:r>
          </a:p>
          <a:p>
            <a:pPr marL="380990" indent="-380990"/>
            <a:r>
              <a:rPr lang="en-US" b="1" i="1" dirty="0"/>
              <a:t>R</a:t>
            </a:r>
            <a:r>
              <a:rPr lang="en-US" b="1" i="1" dirty="0" smtClean="0"/>
              <a:t>egardless </a:t>
            </a:r>
            <a:r>
              <a:rPr lang="en-US" b="1" i="1" dirty="0"/>
              <a:t>of the presence of a communication disability</a:t>
            </a:r>
            <a:r>
              <a:rPr lang="en-US" b="1" dirty="0"/>
              <a:t>. </a:t>
            </a:r>
          </a:p>
          <a:p>
            <a:pPr marL="0" indent="0">
              <a:buNone/>
            </a:pPr>
            <a:endParaRPr lang="en-US" sz="2667" dirty="0"/>
          </a:p>
          <a:p>
            <a:pPr marL="0" indent="0">
              <a:buNone/>
            </a:pPr>
            <a:r>
              <a:rPr lang="en-US" sz="1867" dirty="0"/>
              <a:t>(See CMS Publication 100-03, Medicare National Coverage Determinations (NCD) Manual, Part 3, Section 170.3) (CMS Publication 100-02, </a:t>
            </a:r>
            <a:r>
              <a:rPr lang="en-US" sz="1867" i="1" dirty="0"/>
              <a:t>Medicare Benefit Policy Manual</a:t>
            </a:r>
            <a:r>
              <a:rPr lang="en-US" sz="1867" dirty="0"/>
              <a:t>, Chapter 15, Section 230.3(A))</a:t>
            </a:r>
          </a:p>
          <a:p>
            <a:pPr marL="0" indent="0">
              <a:buNone/>
            </a:pPr>
            <a:endParaRPr lang="en-US" sz="1867" dirty="0"/>
          </a:p>
          <a:p>
            <a:pPr marL="0" indent="0">
              <a:buNone/>
            </a:pPr>
            <a:endParaRPr lang="en-US" sz="2133"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3478754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42594"/>
            <a:ext cx="10696575" cy="1371600"/>
          </a:xfrm>
        </p:spPr>
        <p:txBody>
          <a:bodyPr>
            <a:normAutofit fontScale="90000"/>
          </a:bodyPr>
          <a:lstStyle/>
          <a:p>
            <a:r>
              <a:rPr lang="en-US" dirty="0"/>
              <a:t>SHORT TERM: Auditory Comprehension</a:t>
            </a:r>
          </a:p>
        </p:txBody>
      </p:sp>
      <p:sp>
        <p:nvSpPr>
          <p:cNvPr id="3" name="Content Placeholder 2"/>
          <p:cNvSpPr>
            <a:spLocks noGrp="1"/>
          </p:cNvSpPr>
          <p:nvPr>
            <p:ph idx="1"/>
          </p:nvPr>
        </p:nvSpPr>
        <p:spPr>
          <a:xfrm>
            <a:off x="609601" y="1803400"/>
            <a:ext cx="10464803" cy="4353560"/>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sz="2400" dirty="0"/>
              <a:t>Patient will follow 1-step commands with 100% accuracy in order to enhance patient’s ability to follow directions for activities and ADLs</a:t>
            </a:r>
          </a:p>
          <a:p>
            <a:endParaRPr lang="en-US" sz="2400" dirty="0"/>
          </a:p>
          <a:p>
            <a:pPr marL="0" indent="0">
              <a:buNone/>
            </a:pPr>
            <a:r>
              <a:rPr lang="en-US" sz="2400" dirty="0"/>
              <a:t>Patient will follow multi-step verbal commands with 100% accuracy and 25% verbal cues in order to enhance patient’s ability to increase ability to participate in ADLs</a:t>
            </a:r>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60</a:t>
            </a:fld>
            <a:endParaRPr lang="en-US" dirty="0"/>
          </a:p>
        </p:txBody>
      </p:sp>
    </p:spTree>
    <p:extLst>
      <p:ext uri="{BB962C8B-B14F-4D97-AF65-F5344CB8AC3E}">
        <p14:creationId xmlns:p14="http://schemas.microsoft.com/office/powerpoint/2010/main" val="3244804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Voice: LTG and STGs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u="sng" dirty="0" smtClean="0"/>
              <a:t>VOICE</a:t>
            </a:r>
          </a:p>
          <a:p>
            <a:r>
              <a:rPr lang="en-US" b="1" dirty="0"/>
              <a:t>Patient will be able to use voice in all vocational and avocational activities for periods of up to two hours without experiencing hoarseness or phonation breaks.</a:t>
            </a:r>
          </a:p>
          <a:p>
            <a:pPr lvl="1"/>
            <a:r>
              <a:rPr lang="en-US" dirty="0" smtClean="0"/>
              <a:t>Patient will reduce vocally abusive behaviors of coughing and throat clearing to less than one/hour so that the vocal folds can heal</a:t>
            </a:r>
          </a:p>
          <a:p>
            <a:pPr lvl="1"/>
            <a:r>
              <a:rPr lang="en-US" dirty="0" smtClean="0"/>
              <a:t>Patient will reduce use of excess muscle tension in the vocal folds so that the voice sounds less hoarse</a:t>
            </a:r>
          </a:p>
          <a:p>
            <a:pPr lvl="1"/>
            <a:r>
              <a:rPr lang="en-US" dirty="0" smtClean="0"/>
              <a:t>Patient will demonstrate adequate vocal intensity of 21-40 dB at 1-3 feet from conversational partner 100% of the time at the phrase level in order to increase functional communication skills.</a:t>
            </a:r>
          </a:p>
          <a:p>
            <a:pPr lvl="1"/>
            <a:r>
              <a:rPr lang="en-US" dirty="0" smtClean="0"/>
              <a:t>Patient will decrease presence of </a:t>
            </a:r>
            <a:r>
              <a:rPr lang="en-US" dirty="0" err="1" smtClean="0"/>
              <a:t>aphonia</a:t>
            </a:r>
            <a:r>
              <a:rPr lang="en-US" dirty="0" smtClean="0"/>
              <a:t> 100% of the time at the sentence level in order to increase functional communication skills.</a:t>
            </a: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61</a:t>
            </a:fld>
            <a:endParaRPr lang="en-US" dirty="0"/>
          </a:p>
        </p:txBody>
      </p:sp>
    </p:spTree>
    <p:extLst>
      <p:ext uri="{BB962C8B-B14F-4D97-AF65-F5344CB8AC3E}">
        <p14:creationId xmlns:p14="http://schemas.microsoft.com/office/powerpoint/2010/main" val="10811534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Dysarthria: LTG and STGs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u="sng" dirty="0" smtClean="0"/>
              <a:t>DYSARTHRIA</a:t>
            </a:r>
          </a:p>
          <a:p>
            <a:r>
              <a:rPr lang="en-US" b="1" dirty="0"/>
              <a:t>Patient’s speech will be understood by familiar and unfamiliar listeners 90% of the communication attempts with no repetitions or clarifications needed</a:t>
            </a:r>
            <a:r>
              <a:rPr lang="en-US" dirty="0" smtClean="0"/>
              <a:t>.</a:t>
            </a:r>
          </a:p>
          <a:p>
            <a:pPr lvl="1"/>
            <a:r>
              <a:rPr lang="en-US" dirty="0"/>
              <a:t>Patient will increase use of breath support and control strategies to 100% accuracy during production of (choose level) simple/short sentences to increase (choose speech intelligibility, voice quality, vocal intensity</a:t>
            </a:r>
            <a:r>
              <a:rPr lang="en-US" dirty="0" smtClean="0"/>
              <a:t>).</a:t>
            </a:r>
          </a:p>
          <a:p>
            <a:pPr lvl="1"/>
            <a:r>
              <a:rPr lang="en-US" dirty="0" smtClean="0"/>
              <a:t>Patient </a:t>
            </a:r>
            <a:r>
              <a:rPr lang="en-US" dirty="0"/>
              <a:t>will articulate (choose, complex conversation, simple conversational tasks, paragraphs, complex/long sentences, simple/short sentences, phrases, polysyllabic words/phrases, multi-syllabic words/phrases, 10 functional words, words, automatics/chains, sounds/phonemes) with 100% intelligibility using (choose, decreased rate, increased volume, over-articulation, pacing, phrase monitoring, breath support and control, intonation patterns, intonation variances, phrase control with visual markers, environmental modifications, relaxation techniques, or easy onset techniques) using increased volume and over-articulation in order to participate in meaningful interactions</a:t>
            </a:r>
          </a:p>
          <a:p>
            <a:pPr marL="201168" lvl="1" indent="0">
              <a:buNone/>
            </a:pPr>
            <a:endParaRPr lang="en-US" dirty="0" smtClean="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62</a:t>
            </a:fld>
            <a:endParaRPr lang="en-US" dirty="0"/>
          </a:p>
        </p:txBody>
      </p:sp>
    </p:spTree>
    <p:extLst>
      <p:ext uri="{BB962C8B-B14F-4D97-AF65-F5344CB8AC3E}">
        <p14:creationId xmlns:p14="http://schemas.microsoft.com/office/powerpoint/2010/main" val="9766524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Apraxia: LTG and STG</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u="sng" dirty="0" smtClean="0"/>
              <a:t>APRAXIA</a:t>
            </a:r>
          </a:p>
          <a:p>
            <a:r>
              <a:rPr lang="en-US" b="1" dirty="0"/>
              <a:t>Patient’s verbal message will be smooth and easy to understand, free of self-corrections and slow rate, by familiar listeners 95% of attempts</a:t>
            </a:r>
          </a:p>
          <a:p>
            <a:pPr lvl="1"/>
            <a:r>
              <a:rPr lang="en-US" dirty="0" smtClean="0"/>
              <a:t>Patient will improve ability to repeat words and phrases  to 100%  without errors to improve speech pattern. </a:t>
            </a: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63</a:t>
            </a:fld>
            <a:endParaRPr lang="en-US" dirty="0"/>
          </a:p>
        </p:txBody>
      </p:sp>
    </p:spTree>
    <p:extLst>
      <p:ext uri="{BB962C8B-B14F-4D97-AF65-F5344CB8AC3E}">
        <p14:creationId xmlns:p14="http://schemas.microsoft.com/office/powerpoint/2010/main" val="13798097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Receptive Language: LTG and STGs</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u="sng" dirty="0" smtClean="0"/>
              <a:t>RECEPTIVE LANGUAGE</a:t>
            </a:r>
          </a:p>
          <a:p>
            <a:r>
              <a:rPr lang="en-US" b="1" dirty="0"/>
              <a:t>Patient will understand spoken language in simple 1:1 conversational settings by responding appropriately when no cues are provided</a:t>
            </a:r>
            <a:r>
              <a:rPr lang="en-US" b="1" dirty="0" smtClean="0"/>
              <a:t>.</a:t>
            </a:r>
          </a:p>
          <a:p>
            <a:r>
              <a:rPr lang="en-US" dirty="0"/>
              <a:t>Patient will follow 1-step commands with 100% accuracy in order to enhance patient’s ability to follow directions for activities and ADLs</a:t>
            </a:r>
          </a:p>
          <a:p>
            <a:r>
              <a:rPr lang="en-US" dirty="0"/>
              <a:t>Patient will understand yes/no questions with 100% accuracy in order to communicate basic </a:t>
            </a:r>
            <a:r>
              <a:rPr lang="en-US" dirty="0" smtClean="0"/>
              <a:t>wants/needs.</a:t>
            </a:r>
          </a:p>
          <a:p>
            <a:r>
              <a:rPr lang="en-US" dirty="0" smtClean="0"/>
              <a:t>Objectives to achieve</a:t>
            </a:r>
            <a:endParaRPr lang="en-US" dirty="0"/>
          </a:p>
          <a:p>
            <a:pPr lvl="1"/>
            <a:r>
              <a:rPr lang="en-US" dirty="0" smtClean="0"/>
              <a:t>Patient will understand the names of common objects so she can point to desired objects to make needs known</a:t>
            </a:r>
          </a:p>
          <a:p>
            <a:pPr lvl="1"/>
            <a:r>
              <a:rPr lang="en-US" dirty="0" smtClean="0"/>
              <a:t>Patient will understand simple sentences related to daily activities so that she can participate in her care</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64</a:t>
            </a:fld>
            <a:endParaRPr lang="en-US" dirty="0"/>
          </a:p>
        </p:txBody>
      </p:sp>
    </p:spTree>
    <p:extLst>
      <p:ext uri="{BB962C8B-B14F-4D97-AF65-F5344CB8AC3E}">
        <p14:creationId xmlns:p14="http://schemas.microsoft.com/office/powerpoint/2010/main" val="19342328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Expressive Language: LTG and STGs</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u="sng" dirty="0" smtClean="0"/>
              <a:t>EXPRESSIVE LANGUAGE</a:t>
            </a:r>
          </a:p>
          <a:p>
            <a:r>
              <a:rPr lang="en-US" b="1" dirty="0"/>
              <a:t>Patient will improve verbal expression to Independence in order to participate in meaningful </a:t>
            </a:r>
            <a:r>
              <a:rPr lang="en-US" b="1" dirty="0" smtClean="0"/>
              <a:t>interactions</a:t>
            </a:r>
            <a:endParaRPr lang="en-US" b="1" dirty="0"/>
          </a:p>
          <a:p>
            <a:r>
              <a:rPr lang="en-US" dirty="0" smtClean="0"/>
              <a:t>Patient </a:t>
            </a:r>
            <a:r>
              <a:rPr lang="en-US" dirty="0"/>
              <a:t>will produce automatic speech (e.g. greetings, chains) with 100% of attempts to increase ability to communicate basic </a:t>
            </a:r>
            <a:r>
              <a:rPr lang="en-US" dirty="0" smtClean="0"/>
              <a:t>wants/needs</a:t>
            </a:r>
            <a:endParaRPr lang="en-US" dirty="0"/>
          </a:p>
          <a:p>
            <a:r>
              <a:rPr lang="en-US" dirty="0"/>
              <a:t>Patient will repeat (choose, vowels, syllables, automatics, CVC stimuli, core functional, or fill in the blank) CVC stimuli with 100% to improve patient’s ability to improve expressive </a:t>
            </a:r>
            <a:r>
              <a:rPr lang="en-US" dirty="0" smtClean="0"/>
              <a:t>communication.</a:t>
            </a:r>
            <a:endParaRPr lang="en-US" dirty="0"/>
          </a:p>
          <a:p>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65</a:t>
            </a:fld>
            <a:endParaRPr lang="en-US" dirty="0"/>
          </a:p>
        </p:txBody>
      </p:sp>
    </p:spTree>
    <p:extLst>
      <p:ext uri="{BB962C8B-B14F-4D97-AF65-F5344CB8AC3E}">
        <p14:creationId xmlns:p14="http://schemas.microsoft.com/office/powerpoint/2010/main" val="43574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Dysphagia</a:t>
            </a:r>
            <a:endParaRPr lang="en-US" dirty="0"/>
          </a:p>
        </p:txBody>
      </p:sp>
      <p:sp>
        <p:nvSpPr>
          <p:cNvPr id="3" name="Text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66</a:t>
            </a:fld>
            <a:endParaRPr lang="en-US" dirty="0"/>
          </a:p>
        </p:txBody>
      </p:sp>
    </p:spTree>
    <p:extLst>
      <p:ext uri="{BB962C8B-B14F-4D97-AF65-F5344CB8AC3E}">
        <p14:creationId xmlns:p14="http://schemas.microsoft.com/office/powerpoint/2010/main" val="606810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Dysphagia per Medicare Manual</a:t>
            </a:r>
          </a:p>
        </p:txBody>
      </p:sp>
      <p:sp>
        <p:nvSpPr>
          <p:cNvPr id="3" name="Content Placeholder 2"/>
          <p:cNvSpPr>
            <a:spLocks noGrp="1"/>
          </p:cNvSpPr>
          <p:nvPr>
            <p:ph sz="quarter" idx="1"/>
          </p:nvPr>
        </p:nvSpPr>
        <p:spPr>
          <a:xfrm>
            <a:off x="609600" y="1736834"/>
            <a:ext cx="10972800" cy="4380187"/>
          </a:xfrm>
          <a:ln/>
        </p:spPr>
        <p:style>
          <a:lnRef idx="2">
            <a:schemeClr val="accent1"/>
          </a:lnRef>
          <a:fillRef idx="1">
            <a:schemeClr val="lt1"/>
          </a:fillRef>
          <a:effectRef idx="0">
            <a:schemeClr val="accent1"/>
          </a:effectRef>
          <a:fontRef idx="minor">
            <a:schemeClr val="dk1"/>
          </a:fontRef>
        </p:style>
        <p:txBody>
          <a:bodyPr>
            <a:normAutofit/>
          </a:bodyPr>
          <a:lstStyle/>
          <a:p>
            <a:r>
              <a:rPr lang="en-US" i="1" dirty="0">
                <a:latin typeface="+mj-lt"/>
                <a:cs typeface="Calibri" pitchFamily="34" charset="0"/>
              </a:rPr>
              <a:t>Dysphagia, or difficulty in swallowing, can cause food to enter the airway, resulting in coughing, choking, pulmonary problems, aspiration or inadequate nutrition and hydration with resultant weight loss, failure to thrive, pneumonia and death.  </a:t>
            </a:r>
          </a:p>
          <a:p>
            <a:r>
              <a:rPr lang="en-US" i="1" dirty="0">
                <a:latin typeface="+mj-lt"/>
                <a:cs typeface="Calibri" pitchFamily="34" charset="0"/>
              </a:rPr>
              <a:t>Most often due to complex neurological and/or structural impairments including head and neck trauma, cerebrovascular accident, neuromuscular degenerative diseases, head and neck cancer, dementias, and </a:t>
            </a:r>
            <a:r>
              <a:rPr lang="en-US" i="1" dirty="0" err="1">
                <a:latin typeface="+mj-lt"/>
                <a:cs typeface="Calibri" pitchFamily="34" charset="0"/>
              </a:rPr>
              <a:t>encephalopathies</a:t>
            </a:r>
            <a:r>
              <a:rPr lang="en-US" i="1" dirty="0">
                <a:latin typeface="+mj-lt"/>
                <a:cs typeface="Calibri" pitchFamily="34" charset="0"/>
              </a:rPr>
              <a:t>. </a:t>
            </a:r>
            <a:r>
              <a:rPr lang="en-US" b="1" i="1" dirty="0">
                <a:latin typeface="+mj-lt"/>
                <a:cs typeface="Calibri" pitchFamily="34" charset="0"/>
              </a:rPr>
              <a:t>For these reasons, it is important that only qualified professionals with specific training and experience in this disorder provide evaluation and treatment</a:t>
            </a:r>
            <a:r>
              <a:rPr lang="en-US" dirty="0">
                <a:latin typeface="+mj-lt"/>
                <a:cs typeface="Calibri" pitchFamily="34" charset="0"/>
              </a:rPr>
              <a:t>. (MBPM, </a:t>
            </a:r>
            <a:r>
              <a:rPr lang="en-US" dirty="0" smtClean="0">
                <a:latin typeface="+mj-lt"/>
                <a:cs typeface="Calibri" pitchFamily="34" charset="0"/>
              </a:rPr>
              <a:t>2016</a:t>
            </a:r>
            <a:r>
              <a:rPr lang="en-US" dirty="0" smtClean="0">
                <a:latin typeface="+mj-lt"/>
              </a:rPr>
              <a:t>)</a:t>
            </a:r>
            <a:endParaRPr lang="en-US" dirty="0">
              <a:latin typeface="+mj-lt"/>
            </a:endParaRPr>
          </a:p>
          <a:p>
            <a:pPr marL="45719"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67</a:t>
            </a:fld>
            <a:endParaRPr lang="en-US" dirty="0"/>
          </a:p>
        </p:txBody>
      </p:sp>
    </p:spTree>
    <p:extLst>
      <p:ext uri="{BB962C8B-B14F-4D97-AF65-F5344CB8AC3E}">
        <p14:creationId xmlns:p14="http://schemas.microsoft.com/office/powerpoint/2010/main" val="195831832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Specialized Dysphagia Care</a:t>
            </a:r>
          </a:p>
        </p:txBody>
      </p:sp>
      <p:sp>
        <p:nvSpPr>
          <p:cNvPr id="3" name="Content Placeholder 2"/>
          <p:cNvSpPr>
            <a:spLocks noGrp="1"/>
          </p:cNvSpPr>
          <p:nvPr>
            <p:ph sz="quarter" idx="1"/>
          </p:nvPr>
        </p:nvSpPr>
        <p:spPr>
          <a:xfrm>
            <a:off x="651641" y="2014194"/>
            <a:ext cx="10473559" cy="4020846"/>
          </a:xfrm>
          <a:solidFill>
            <a:srgbClr val="FFFFFF"/>
          </a:solidFill>
          <a:ln>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dirty="0" smtClean="0">
                <a:latin typeface="Calibri" pitchFamily="34" charset="0"/>
                <a:cs typeface="Calibri" pitchFamily="34" charset="0"/>
              </a:rPr>
              <a:t>Per the Medicare Benefit Policy Manual definition of SLP Scope:</a:t>
            </a:r>
          </a:p>
          <a:p>
            <a:pPr marL="0" indent="0">
              <a:buNone/>
            </a:pPr>
            <a:endParaRPr lang="en-US" i="1" dirty="0" smtClean="0">
              <a:latin typeface="Calibri" pitchFamily="34" charset="0"/>
              <a:cs typeface="Calibri" pitchFamily="34" charset="0"/>
            </a:endParaRPr>
          </a:p>
          <a:p>
            <a:pPr marL="0" indent="0">
              <a:buNone/>
            </a:pPr>
            <a:r>
              <a:rPr lang="en-US" i="1" dirty="0" smtClean="0">
                <a:latin typeface="Calibri" pitchFamily="34" charset="0"/>
                <a:cs typeface="Calibri" pitchFamily="34" charset="0"/>
              </a:rPr>
              <a:t>Swallowing </a:t>
            </a:r>
            <a:r>
              <a:rPr lang="en-US" i="1" dirty="0">
                <a:latin typeface="Calibri" pitchFamily="34" charset="0"/>
                <a:cs typeface="Calibri" pitchFamily="34" charset="0"/>
              </a:rPr>
              <a:t>assessment and rehabilitation are highly specialized services. The professional rendering care must have education, experience and demonstrated competencies. </a:t>
            </a:r>
          </a:p>
          <a:p>
            <a:pPr marL="0" indent="0">
              <a:buNone/>
            </a:pPr>
            <a:endParaRPr lang="en-US" b="1" i="1" dirty="0" smtClean="0">
              <a:latin typeface="Calibri" pitchFamily="34" charset="0"/>
              <a:cs typeface="Calibri" pitchFamily="34" charset="0"/>
            </a:endParaRPr>
          </a:p>
          <a:p>
            <a:pPr marL="0" indent="0">
              <a:buNone/>
            </a:pPr>
            <a:r>
              <a:rPr lang="en-US" b="1" i="1" dirty="0" smtClean="0">
                <a:latin typeface="Calibri" pitchFamily="34" charset="0"/>
                <a:cs typeface="Calibri" pitchFamily="34" charset="0"/>
              </a:rPr>
              <a:t>Competencies</a:t>
            </a:r>
            <a:r>
              <a:rPr lang="en-US" i="1" dirty="0" smtClean="0">
                <a:latin typeface="Calibri" pitchFamily="34" charset="0"/>
                <a:cs typeface="Calibri" pitchFamily="34" charset="0"/>
              </a:rPr>
              <a:t> </a:t>
            </a:r>
            <a:r>
              <a:rPr lang="en-US" i="1" dirty="0">
                <a:latin typeface="Calibri" pitchFamily="34" charset="0"/>
                <a:cs typeface="Calibri" pitchFamily="34" charset="0"/>
              </a:rPr>
              <a:t>include but are not limited to: identifying abnormal upper </a:t>
            </a:r>
            <a:r>
              <a:rPr lang="en-US" i="1" dirty="0" err="1">
                <a:latin typeface="Calibri" pitchFamily="34" charset="0"/>
                <a:cs typeface="Calibri" pitchFamily="34" charset="0"/>
              </a:rPr>
              <a:t>aerodigestive</a:t>
            </a:r>
            <a:r>
              <a:rPr lang="en-US" i="1" dirty="0">
                <a:latin typeface="Calibri" pitchFamily="34" charset="0"/>
                <a:cs typeface="Calibri" pitchFamily="34" charset="0"/>
              </a:rPr>
              <a:t> tract structure and function; conducting an oral, pharyngeal, laryngeal and respiratory function examination as it relates to the functional assessment of swallowing; recommending methods of oral intake and risk precautions; and developing a treatment plan employing appropriate compensations and therapy techniques (MBPM, </a:t>
            </a:r>
            <a:r>
              <a:rPr lang="en-US" i="1" dirty="0" smtClean="0">
                <a:latin typeface="Calibri" pitchFamily="34" charset="0"/>
                <a:cs typeface="Calibri" pitchFamily="34" charset="0"/>
              </a:rPr>
              <a:t>2016)</a:t>
            </a:r>
            <a:r>
              <a:rPr lang="en-US" dirty="0" smtClean="0">
                <a:latin typeface="Calibri" pitchFamily="34" charset="0"/>
                <a:cs typeface="Calibri" pitchFamily="34" charset="0"/>
              </a:rPr>
              <a:t>. </a:t>
            </a:r>
          </a:p>
          <a:p>
            <a:pPr marL="0" indent="0" algn="ctr">
              <a:buNone/>
            </a:pPr>
            <a:r>
              <a:rPr lang="en-US" dirty="0" smtClean="0">
                <a:latin typeface="Calibri" pitchFamily="34" charset="0"/>
                <a:cs typeface="Calibri" pitchFamily="34" charset="0"/>
              </a:rPr>
              <a:t>How are you documenting competencies above?</a:t>
            </a:r>
            <a:endParaRPr lang="en-US" dirty="0">
              <a:latin typeface="Calibri" pitchFamily="34" charset="0"/>
              <a:cs typeface="Calibri" pitchFamily="34" charset="0"/>
            </a:endParaRPr>
          </a:p>
          <a:p>
            <a:pPr marL="45719"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68</a:t>
            </a:fld>
            <a:endParaRPr lang="en-US" dirty="0"/>
          </a:p>
        </p:txBody>
      </p:sp>
    </p:spTree>
    <p:extLst>
      <p:ext uri="{BB962C8B-B14F-4D97-AF65-F5344CB8AC3E}">
        <p14:creationId xmlns:p14="http://schemas.microsoft.com/office/powerpoint/2010/main" val="11942517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92526- Dysphagia Therapy</a:t>
            </a:r>
          </a:p>
        </p:txBody>
      </p:sp>
      <p:sp>
        <p:nvSpPr>
          <p:cNvPr id="3" name="Content Placeholder 2"/>
          <p:cNvSpPr>
            <a:spLocks noGrp="1"/>
          </p:cNvSpPr>
          <p:nvPr>
            <p:ph sz="quarter" idx="1"/>
          </p:nvPr>
        </p:nvSpPr>
        <p:spPr>
          <a:xfrm>
            <a:off x="415636" y="1721922"/>
            <a:ext cx="11471564" cy="4405746"/>
          </a:xfrm>
          <a:solidFill>
            <a:schemeClr val="bg1"/>
          </a:solidFill>
        </p:spPr>
        <p:txBody>
          <a:bodyPr>
            <a:normAutofit/>
          </a:bodyPr>
          <a:lstStyle/>
          <a:p>
            <a:pPr marL="0" indent="0">
              <a:buNone/>
            </a:pPr>
            <a:r>
              <a:rPr lang="en-US" dirty="0" smtClean="0"/>
              <a:t>Patient/caregiver </a:t>
            </a:r>
            <a:r>
              <a:rPr lang="en-US" dirty="0"/>
              <a:t>training in feeding/swallowing techniques</a:t>
            </a:r>
          </a:p>
          <a:p>
            <a:pPr marL="0" indent="0">
              <a:buNone/>
            </a:pPr>
            <a:r>
              <a:rPr lang="en-US" dirty="0"/>
              <a:t>Proper head and body positioning</a:t>
            </a:r>
          </a:p>
          <a:p>
            <a:pPr marL="0" indent="0">
              <a:buNone/>
            </a:pPr>
            <a:r>
              <a:rPr lang="en-US" dirty="0"/>
              <a:t>Amount of intake per swallow</a:t>
            </a:r>
          </a:p>
          <a:p>
            <a:pPr marL="0" indent="0">
              <a:buNone/>
            </a:pPr>
            <a:r>
              <a:rPr lang="en-US" dirty="0"/>
              <a:t>Appropriate diet (determining) texture and viscosity</a:t>
            </a:r>
          </a:p>
          <a:p>
            <a:pPr marL="0" indent="0">
              <a:buNone/>
            </a:pPr>
            <a:r>
              <a:rPr lang="en-US" dirty="0"/>
              <a:t>Means of facilitating the swallow</a:t>
            </a:r>
          </a:p>
          <a:p>
            <a:pPr marL="0" indent="0">
              <a:buNone/>
            </a:pPr>
            <a:r>
              <a:rPr lang="en-US" dirty="0"/>
              <a:t>Feeding techniques and need for self help eating/feeding devices</a:t>
            </a:r>
          </a:p>
          <a:p>
            <a:pPr marL="0" indent="0">
              <a:buNone/>
            </a:pPr>
            <a:r>
              <a:rPr lang="en-US" dirty="0"/>
              <a:t>Facilitation of more normal tone or oral facilitation techniques</a:t>
            </a:r>
          </a:p>
          <a:p>
            <a:pPr marL="0" indent="0">
              <a:buNone/>
            </a:pPr>
            <a:r>
              <a:rPr lang="en-US" dirty="0"/>
              <a:t>Laryngeal elevation training</a:t>
            </a:r>
          </a:p>
          <a:p>
            <a:pPr marL="0" indent="0">
              <a:buNone/>
            </a:pPr>
            <a:r>
              <a:rPr lang="en-US" dirty="0"/>
              <a:t>Compensatory Swallow techniques</a:t>
            </a:r>
          </a:p>
          <a:p>
            <a:pPr marL="0" indent="0">
              <a:buNone/>
            </a:pPr>
            <a:r>
              <a:rPr lang="en-US" dirty="0"/>
              <a:t>Oral sensitivity training</a:t>
            </a:r>
          </a:p>
          <a:p>
            <a:pPr marL="0" indent="0">
              <a:buNone/>
            </a:pPr>
            <a:r>
              <a:rPr lang="en-US" dirty="0"/>
              <a:t>Techniques to reduce shortness of breath of fatigue during duration of meal.</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69</a:t>
            </a:fld>
            <a:endParaRPr lang="en-US" dirty="0"/>
          </a:p>
        </p:txBody>
      </p:sp>
    </p:spTree>
    <p:extLst>
      <p:ext uri="{BB962C8B-B14F-4D97-AF65-F5344CB8AC3E}">
        <p14:creationId xmlns:p14="http://schemas.microsoft.com/office/powerpoint/2010/main" val="1574981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“Reasonable and Necessary”</a:t>
            </a:r>
            <a:br>
              <a:rPr lang="en-US" dirty="0" smtClean="0"/>
            </a:br>
            <a:r>
              <a:rPr lang="en-US" sz="2667" dirty="0"/>
              <a:t>Evidenced Based Practice</a:t>
            </a:r>
            <a:endParaRPr lang="en-US" dirty="0"/>
          </a:p>
        </p:txBody>
      </p:sp>
      <p:sp>
        <p:nvSpPr>
          <p:cNvPr id="3" name="Content Placeholder 2"/>
          <p:cNvSpPr>
            <a:spLocks noGrp="1"/>
          </p:cNvSpPr>
          <p:nvPr>
            <p:ph idx="1"/>
          </p:nvPr>
        </p:nvSpPr>
        <p:spPr>
          <a:solidFill>
            <a:srgbClr val="FFFFFF"/>
          </a:solidFill>
        </p:spPr>
        <p:txBody>
          <a:bodyPr>
            <a:normAutofit/>
          </a:bodyPr>
          <a:lstStyle/>
          <a:p>
            <a:pPr lvl="0"/>
            <a:r>
              <a:rPr lang="en-US" i="1" dirty="0"/>
              <a:t>The services shall be considered under </a:t>
            </a:r>
            <a:r>
              <a:rPr lang="en-US" b="1" i="1" dirty="0"/>
              <a:t>accepted standards of medical practice</a:t>
            </a:r>
            <a:r>
              <a:rPr lang="en-US" i="1" dirty="0"/>
              <a:t> to be a specific and effective treatment for the patient's condition. Acceptable</a:t>
            </a:r>
            <a:br>
              <a:rPr lang="en-US" i="1" dirty="0"/>
            </a:br>
            <a:r>
              <a:rPr lang="en-US" i="1" dirty="0"/>
              <a:t>practices for therapy services are found in:</a:t>
            </a:r>
            <a:endParaRPr lang="en-US" dirty="0"/>
          </a:p>
          <a:p>
            <a:pPr lvl="1"/>
            <a:r>
              <a:rPr lang="en-US" sz="1800" i="1" dirty="0"/>
              <a:t>Medicare manuals (such as this manual and Publications 100-03 and 100-04),</a:t>
            </a:r>
            <a:endParaRPr lang="en-US" sz="1800" dirty="0"/>
          </a:p>
          <a:p>
            <a:pPr lvl="1"/>
            <a:r>
              <a:rPr lang="en-US" sz="1800" i="1" dirty="0"/>
              <a:t>Contractors Local Coverage Determinations (LCDs and NCDs are available</a:t>
            </a:r>
            <a:br>
              <a:rPr lang="en-US" sz="1800" i="1" dirty="0"/>
            </a:br>
            <a:r>
              <a:rPr lang="en-US" sz="1800" i="1" dirty="0"/>
              <a:t>on the Medicare Coverage Database: http://www.cms.hhs.gov/mcd and</a:t>
            </a:r>
            <a:endParaRPr lang="en-US" sz="1800" dirty="0"/>
          </a:p>
          <a:p>
            <a:pPr lvl="1"/>
            <a:r>
              <a:rPr lang="en-US" sz="1800" i="1" dirty="0"/>
              <a:t>Guidelines and literature of the professions of physical therapy, occupational therapy and speech-language pathology.</a:t>
            </a:r>
            <a:endParaRPr lang="en-US" sz="1800" dirty="0"/>
          </a:p>
          <a:p>
            <a:pPr marL="0" indent="0">
              <a:buNone/>
            </a:pPr>
            <a:endParaRPr lang="en-US" dirty="0" smtClean="0"/>
          </a:p>
          <a:p>
            <a:pPr marL="0" indent="0">
              <a:buNone/>
            </a:pPr>
            <a:endParaRPr lang="en-US" i="1" dirty="0" smtClean="0"/>
          </a:p>
          <a:p>
            <a:pPr marL="0" indent="0">
              <a:buNone/>
            </a:pPr>
            <a:r>
              <a:rPr lang="en-US" i="1" dirty="0" smtClean="0"/>
              <a:t>To </a:t>
            </a:r>
            <a:r>
              <a:rPr lang="en-US" i="1" dirty="0"/>
              <a:t>be considered reasonable and necessary, the following conditions must be met: (CMS Publication 100-02, </a:t>
            </a:r>
            <a:r>
              <a:rPr lang="en-US" dirty="0"/>
              <a:t>Medicare Benefit Policy Manual, Chapter 15, Section 220.2(B))</a:t>
            </a:r>
          </a:p>
          <a:p>
            <a:pPr marL="0" indent="0">
              <a:buNone/>
            </a:pPr>
            <a:endParaRPr lang="en-US" sz="24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5402058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762000"/>
          </a:xfrm>
        </p:spPr>
        <p:txBody>
          <a:bodyPr>
            <a:normAutofit/>
          </a:bodyPr>
          <a:lstStyle/>
          <a:p>
            <a:pPr algn="ctr"/>
            <a:r>
              <a:rPr lang="en-US" sz="2800" dirty="0" smtClean="0"/>
              <a:t>How am I documenting unique skilled dysphagia care?</a:t>
            </a:r>
            <a:endParaRPr lang="en-US" sz="2800" dirty="0"/>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1000" y="1929338"/>
            <a:ext cx="4882243"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876800" y="1295401"/>
            <a:ext cx="7010400" cy="5344027"/>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133" dirty="0"/>
              <a:t>How do you educate Patient/caregiver training in feeding/swallowing techniques? </a:t>
            </a:r>
          </a:p>
          <a:p>
            <a:r>
              <a:rPr lang="en-US" sz="2133" dirty="0"/>
              <a:t>What changes are made to head &amp; body positioning</a:t>
            </a:r>
          </a:p>
          <a:p>
            <a:r>
              <a:rPr lang="en-US" sz="2133" dirty="0"/>
              <a:t>Amount of intake per swallow (specific)</a:t>
            </a:r>
          </a:p>
          <a:p>
            <a:r>
              <a:rPr lang="en-US" sz="2133" dirty="0"/>
              <a:t>Appropriate diet (determining) texture and viscosity</a:t>
            </a:r>
          </a:p>
          <a:p>
            <a:r>
              <a:rPr lang="en-US" sz="2133" dirty="0"/>
              <a:t>Means of facilitating the swallow</a:t>
            </a:r>
          </a:p>
          <a:p>
            <a:r>
              <a:rPr lang="en-US" sz="2133" dirty="0"/>
              <a:t>Feeding techniques and need for self help eating/feeding devices</a:t>
            </a:r>
          </a:p>
          <a:p>
            <a:r>
              <a:rPr lang="en-US" sz="2133" dirty="0"/>
              <a:t>Facilitation of more normal tone or oral facilitation techniques</a:t>
            </a:r>
          </a:p>
          <a:p>
            <a:r>
              <a:rPr lang="en-US" sz="2133" dirty="0"/>
              <a:t>Laryngeal elevation training</a:t>
            </a:r>
          </a:p>
          <a:p>
            <a:r>
              <a:rPr lang="en-US" sz="2133" dirty="0"/>
              <a:t>Compensatory Swallow techniques</a:t>
            </a:r>
          </a:p>
          <a:p>
            <a:r>
              <a:rPr lang="en-US" sz="2133" dirty="0"/>
              <a:t>Oral sensitivity training</a:t>
            </a:r>
          </a:p>
          <a:p>
            <a:r>
              <a:rPr lang="en-US" sz="2133" dirty="0"/>
              <a:t>Techniques to reduce shortness of breath of fatigue during duration of meal</a:t>
            </a:r>
          </a:p>
        </p:txBody>
      </p:sp>
      <p:sp>
        <p:nvSpPr>
          <p:cNvPr id="8" name="TextBox 7"/>
          <p:cNvSpPr txBox="1"/>
          <p:nvPr/>
        </p:nvSpPr>
        <p:spPr>
          <a:xfrm>
            <a:off x="430122" y="1381095"/>
            <a:ext cx="4243478" cy="7898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t> </a:t>
            </a:r>
            <a:r>
              <a:rPr lang="en-US" sz="2133" dirty="0"/>
              <a:t>Verbal Understanding/Return Demo</a:t>
            </a:r>
          </a:p>
        </p:txBody>
      </p:sp>
      <p:sp>
        <p:nvSpPr>
          <p:cNvPr id="9" name="TextBox 8"/>
          <p:cNvSpPr txBox="1"/>
          <p:nvPr/>
        </p:nvSpPr>
        <p:spPr>
          <a:xfrm>
            <a:off x="430122" y="3017662"/>
            <a:ext cx="4064000" cy="10770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133" dirty="0"/>
              <a:t>SPECIFIC- tsp; </a:t>
            </a:r>
            <a:r>
              <a:rPr lang="en-US" sz="2133" dirty="0" err="1"/>
              <a:t>tbsp</a:t>
            </a:r>
            <a:r>
              <a:rPr lang="en-US" sz="2133" dirty="0"/>
              <a:t>;  # of trials; goals related to PO diet/therapeutic portion</a:t>
            </a:r>
          </a:p>
        </p:txBody>
      </p:sp>
      <p:sp>
        <p:nvSpPr>
          <p:cNvPr id="10" name="TextBox 9"/>
          <p:cNvSpPr txBox="1"/>
          <p:nvPr/>
        </p:nvSpPr>
        <p:spPr>
          <a:xfrm>
            <a:off x="1107861" y="4569104"/>
            <a:ext cx="3379244" cy="4205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133" dirty="0"/>
              <a:t>Relation to Instrumental</a:t>
            </a:r>
          </a:p>
        </p:txBody>
      </p:sp>
      <p:sp>
        <p:nvSpPr>
          <p:cNvPr id="11" name="TextBox 10"/>
          <p:cNvSpPr txBox="1"/>
          <p:nvPr/>
        </p:nvSpPr>
        <p:spPr>
          <a:xfrm>
            <a:off x="609600" y="5461001"/>
            <a:ext cx="4267200" cy="10770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133" dirty="0"/>
              <a:t>MEASURES: BORG, Pulse Ox, amount of time prior to, signs after. </a:t>
            </a:r>
          </a:p>
        </p:txBody>
      </p:sp>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70</a:t>
            </a:fld>
            <a:endParaRPr lang="en-US" dirty="0"/>
          </a:p>
        </p:txBody>
      </p:sp>
    </p:spTree>
    <p:extLst>
      <p:ext uri="{BB962C8B-B14F-4D97-AF65-F5344CB8AC3E}">
        <p14:creationId xmlns:p14="http://schemas.microsoft.com/office/powerpoint/2010/main" val="82801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Now… How am I Documenting this?</a:t>
            </a:r>
            <a:endParaRPr lang="en-US" dirty="0"/>
          </a:p>
        </p:txBody>
      </p:sp>
      <p:sp>
        <p:nvSpPr>
          <p:cNvPr id="5" name="TextBox 4"/>
          <p:cNvSpPr txBox="1"/>
          <p:nvPr/>
        </p:nvSpPr>
        <p:spPr>
          <a:xfrm>
            <a:off x="285750" y="1828800"/>
            <a:ext cx="4890983" cy="2308324"/>
          </a:xfrm>
          <a:prstGeom prst="rect">
            <a:avLst/>
          </a:prstGeom>
          <a:solidFill>
            <a:srgbClr val="FFFFFF"/>
          </a:solidFill>
        </p:spPr>
        <p:txBody>
          <a:bodyPr wrap="square" rtlCol="0">
            <a:spAutoFit/>
          </a:bodyPr>
          <a:lstStyle/>
          <a:p>
            <a:r>
              <a:rPr lang="en-US" sz="2400" dirty="0"/>
              <a:t>Daily Note Sample 1:</a:t>
            </a:r>
          </a:p>
          <a:p>
            <a:r>
              <a:rPr lang="en-US" sz="2400" dirty="0"/>
              <a:t>Patient seen with noon meal for skilled ST, likes mechanical meats, nursing fed 100% of the time, verbal cue to sit up straight</a:t>
            </a:r>
          </a:p>
        </p:txBody>
      </p:sp>
      <p:sp>
        <p:nvSpPr>
          <p:cNvPr id="6" name="TextBox 5"/>
          <p:cNvSpPr txBox="1"/>
          <p:nvPr/>
        </p:nvSpPr>
        <p:spPr>
          <a:xfrm>
            <a:off x="5500584" y="1828800"/>
            <a:ext cx="5955164" cy="4154984"/>
          </a:xfrm>
          <a:prstGeom prst="rect">
            <a:avLst/>
          </a:prstGeom>
          <a:solidFill>
            <a:srgbClr val="FFFFFF"/>
          </a:solidFill>
        </p:spPr>
        <p:txBody>
          <a:bodyPr wrap="square" rtlCol="0">
            <a:spAutoFit/>
          </a:bodyPr>
          <a:lstStyle/>
          <a:p>
            <a:r>
              <a:rPr lang="en-US" sz="2400" dirty="0"/>
              <a:t>Daily Note Sample 2:</a:t>
            </a:r>
          </a:p>
          <a:p>
            <a:r>
              <a:rPr lang="en-US" sz="2400" dirty="0"/>
              <a:t>Patient received therapeutic PO trials of mechanical soft meats at noon meal, noted increased bolus formation when presented in 1 </a:t>
            </a:r>
            <a:r>
              <a:rPr lang="en-US" sz="2400" dirty="0" err="1"/>
              <a:t>tbsp</a:t>
            </a:r>
            <a:r>
              <a:rPr lang="en-US" sz="2400" dirty="0"/>
              <a:t> size bolus as evidenced by reduced oral stasis throughout oral cavity s/p swallow, education provided to CNA staff with noted verbal understanding and return demonstration of technique on 7/10 trials</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465" y="4257892"/>
            <a:ext cx="3492500" cy="232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hu-HU" smtClean="0"/>
              <a:t>KSHA 2017</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71</a:t>
            </a:fld>
            <a:endParaRPr lang="en-US" dirty="0"/>
          </a:p>
        </p:txBody>
      </p:sp>
    </p:spTree>
    <p:extLst>
      <p:ext uri="{BB962C8B-B14F-4D97-AF65-F5344CB8AC3E}">
        <p14:creationId xmlns:p14="http://schemas.microsoft.com/office/powerpoint/2010/main" val="7656020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Tips for Dysphagia Goals</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buFont typeface="Wingdings" panose="05000000000000000000" pitchFamily="2" charset="2"/>
              <a:buChar char="v"/>
            </a:pPr>
            <a:r>
              <a:rPr lang="en-US" dirty="0"/>
              <a:t>C</a:t>
            </a:r>
            <a:r>
              <a:rPr lang="en-US" dirty="0" smtClean="0"/>
              <a:t>reate goals and objectives </a:t>
            </a:r>
            <a:r>
              <a:rPr lang="en-US" dirty="0"/>
              <a:t>to target areas of noted impairment on evaluation that paint a clear picture of treatments that will be provided</a:t>
            </a:r>
            <a:r>
              <a:rPr lang="en-US" dirty="0" smtClean="0"/>
              <a:t>.</a:t>
            </a:r>
          </a:p>
          <a:p>
            <a:pPr marL="0" indent="0">
              <a:buNone/>
            </a:pPr>
            <a:r>
              <a:rPr lang="en-US" dirty="0" smtClean="0"/>
              <a:t> </a:t>
            </a:r>
            <a:endParaRPr lang="en-US" dirty="0"/>
          </a:p>
          <a:p>
            <a:pPr>
              <a:buFont typeface="Wingdings" panose="05000000000000000000" pitchFamily="2" charset="2"/>
              <a:buChar char="v"/>
            </a:pPr>
            <a:r>
              <a:rPr lang="en-US" dirty="0" smtClean="0"/>
              <a:t>Create goals and objectives  </a:t>
            </a:r>
            <a:r>
              <a:rPr lang="en-US" dirty="0"/>
              <a:t>to target various </a:t>
            </a:r>
            <a:r>
              <a:rPr lang="en-US" b="1" dirty="0"/>
              <a:t>impaired phases </a:t>
            </a:r>
            <a:r>
              <a:rPr lang="en-US" dirty="0"/>
              <a:t>of swallowing noted below along with use of </a:t>
            </a:r>
            <a:r>
              <a:rPr lang="en-US" b="1" dirty="0"/>
              <a:t>swallow strategies </a:t>
            </a:r>
            <a:r>
              <a:rPr lang="en-US" dirty="0" smtClean="0"/>
              <a:t>.</a:t>
            </a:r>
          </a:p>
          <a:p>
            <a:pPr marL="0" indent="0">
              <a:buNone/>
            </a:pPr>
            <a:endParaRPr lang="en-US" dirty="0" smtClean="0"/>
          </a:p>
          <a:p>
            <a:pPr>
              <a:buFont typeface="Wingdings" panose="05000000000000000000" pitchFamily="2" charset="2"/>
              <a:buChar char="v"/>
            </a:pPr>
            <a:r>
              <a:rPr lang="en-US" dirty="0" smtClean="0"/>
              <a:t>Create goals and objectives that measure </a:t>
            </a:r>
            <a:r>
              <a:rPr lang="en-US" b="1" dirty="0" smtClean="0"/>
              <a:t>specific target textures and viscosities</a:t>
            </a:r>
          </a:p>
          <a:p>
            <a:pPr>
              <a:buFont typeface="Wingdings" panose="05000000000000000000" pitchFamily="2" charset="2"/>
              <a:buChar char="v"/>
            </a:pPr>
            <a:endParaRPr lang="en-US" b="1" dirty="0"/>
          </a:p>
          <a:p>
            <a:pPr>
              <a:buFont typeface="Wingdings" panose="05000000000000000000" pitchFamily="2" charset="2"/>
              <a:buChar char="v"/>
            </a:pPr>
            <a:r>
              <a:rPr lang="en-US" dirty="0" smtClean="0"/>
              <a:t>When clinically appropriate measure progress with tolerance of </a:t>
            </a:r>
            <a:r>
              <a:rPr lang="en-US" b="1" dirty="0" smtClean="0"/>
              <a:t>therapeutic trials </a:t>
            </a:r>
            <a:r>
              <a:rPr lang="en-US" dirty="0" smtClean="0"/>
              <a:t>prior to full advance of diet</a:t>
            </a:r>
          </a:p>
          <a:p>
            <a:pPr>
              <a:buFont typeface="Wingdings" panose="05000000000000000000" pitchFamily="2" charset="2"/>
              <a:buChar char="v"/>
            </a:pPr>
            <a:endParaRPr lang="en-US" b="1" dirty="0"/>
          </a:p>
          <a:p>
            <a:pPr>
              <a:buFont typeface="Wingdings" panose="05000000000000000000" pitchFamily="2" charset="2"/>
              <a:buChar char="v"/>
            </a:pPr>
            <a:r>
              <a:rPr lang="en-US" b="1" dirty="0" smtClean="0"/>
              <a:t>Utilize instrumental assessment to increase measurability for pharyngeal and upper 1/3</a:t>
            </a:r>
            <a:r>
              <a:rPr lang="en-US" b="1" baseline="30000" dirty="0" smtClean="0"/>
              <a:t>rd</a:t>
            </a:r>
            <a:r>
              <a:rPr lang="en-US" b="1" dirty="0" smtClean="0"/>
              <a:t> esophageal phase</a:t>
            </a:r>
          </a:p>
          <a:p>
            <a:pPr>
              <a:buFont typeface="Wingdings" panose="05000000000000000000" pitchFamily="2" charset="2"/>
              <a:buChar char="v"/>
            </a:pPr>
            <a:endParaRPr lang="en-US" b="1" dirty="0"/>
          </a:p>
          <a:p>
            <a:pPr>
              <a:buFont typeface="Wingdings" panose="05000000000000000000" pitchFamily="2" charset="2"/>
              <a:buChar char="v"/>
            </a:pPr>
            <a:endParaRPr lang="en-US" b="1" dirty="0" smtClean="0"/>
          </a:p>
          <a:p>
            <a:pPr marL="0" indent="0">
              <a:buNone/>
            </a:pPr>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72</a:t>
            </a:fld>
            <a:endParaRPr lang="en-US" dirty="0"/>
          </a:p>
        </p:txBody>
      </p:sp>
    </p:spTree>
    <p:extLst>
      <p:ext uri="{BB962C8B-B14F-4D97-AF65-F5344CB8AC3E}">
        <p14:creationId xmlns:p14="http://schemas.microsoft.com/office/powerpoint/2010/main" val="18989907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Phase Breakdown &amp; Measurability</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a:t>I. Oral Prep</a:t>
            </a:r>
          </a:p>
          <a:p>
            <a:endParaRPr lang="en-US" sz="2800" dirty="0"/>
          </a:p>
          <a:p>
            <a:r>
              <a:rPr lang="en-US" sz="2800" dirty="0"/>
              <a:t>II. Oral </a:t>
            </a:r>
          </a:p>
          <a:p>
            <a:endParaRPr lang="en-US" sz="2800" dirty="0"/>
          </a:p>
          <a:p>
            <a:r>
              <a:rPr lang="en-US" sz="2800" dirty="0"/>
              <a:t>III. Pharyngeal</a:t>
            </a:r>
          </a:p>
          <a:p>
            <a:r>
              <a:rPr lang="en-US" sz="2800" dirty="0"/>
              <a:t> </a:t>
            </a:r>
          </a:p>
          <a:p>
            <a:r>
              <a:rPr lang="en-US" sz="2800" dirty="0"/>
              <a:t>IV. Esophageal</a:t>
            </a:r>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73</a:t>
            </a:fld>
            <a:endParaRPr lang="en-US" dirty="0"/>
          </a:p>
        </p:txBody>
      </p:sp>
    </p:spTree>
    <p:extLst>
      <p:ext uri="{BB962C8B-B14F-4D97-AF65-F5344CB8AC3E}">
        <p14:creationId xmlns:p14="http://schemas.microsoft.com/office/powerpoint/2010/main" val="4350189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Oral Prep Phase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Patient will increase ability to initiate oral phase of swallow to WFL to enable patient to effectively consume highest level of oral intake.</a:t>
            </a:r>
          </a:p>
          <a:p>
            <a:endParaRPr lang="en-US" dirty="0"/>
          </a:p>
          <a:p>
            <a:pPr marL="0" indent="0">
              <a:buNone/>
            </a:pPr>
            <a:r>
              <a:rPr lang="en-US" dirty="0" smtClean="0"/>
              <a:t>Patient will increase oral prep abilities to Independent in response to verbal and/or tactile cueing from trained caregivers.</a:t>
            </a:r>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74</a:t>
            </a:fld>
            <a:endParaRPr lang="en-US" dirty="0"/>
          </a:p>
        </p:txBody>
      </p:sp>
    </p:spTree>
    <p:extLst>
      <p:ext uri="{BB962C8B-B14F-4D97-AF65-F5344CB8AC3E}">
        <p14:creationId xmlns:p14="http://schemas.microsoft.com/office/powerpoint/2010/main" val="13284019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Oral Phase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Patient </a:t>
            </a:r>
            <a:r>
              <a:rPr lang="en-US" dirty="0"/>
              <a:t>will exhibit minimal pocketing/stasis as evidenced by clear oral cavity 100% of attempts while consuming puree consistencies and nectar thick liquids </a:t>
            </a:r>
          </a:p>
          <a:p>
            <a:pPr marL="0" indent="0">
              <a:buNone/>
            </a:pPr>
            <a:endParaRPr lang="en-US" dirty="0" smtClean="0"/>
          </a:p>
          <a:p>
            <a:pPr marL="0" indent="0">
              <a:buNone/>
            </a:pPr>
            <a:r>
              <a:rPr lang="en-US" dirty="0" smtClean="0"/>
              <a:t>Patient </a:t>
            </a:r>
            <a:r>
              <a:rPr lang="en-US" dirty="0"/>
              <a:t>will increase oral motor control of swallow musculature to Independence to increase ability to safely swallow regular textures and thin liquids as evidenced by no s/s dysphagia </a:t>
            </a:r>
          </a:p>
          <a:p>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75</a:t>
            </a:fld>
            <a:endParaRPr lang="en-US" dirty="0"/>
          </a:p>
        </p:txBody>
      </p:sp>
    </p:spTree>
    <p:extLst>
      <p:ext uri="{BB962C8B-B14F-4D97-AF65-F5344CB8AC3E}">
        <p14:creationId xmlns:p14="http://schemas.microsoft.com/office/powerpoint/2010/main" val="12115290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III. Pharyngeal Phase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DYSPHAGIA</a:t>
            </a:r>
          </a:p>
          <a:p>
            <a:r>
              <a:rPr lang="en-US" dirty="0"/>
              <a:t>Patient will be able to eat and drink a regular diet with thin liquids with no compensatory techniques as determined by repeat instrumental exam</a:t>
            </a:r>
            <a:r>
              <a:rPr lang="en-US" dirty="0" smtClean="0"/>
              <a:t>.</a:t>
            </a:r>
          </a:p>
          <a:p>
            <a:r>
              <a:rPr lang="en-US" dirty="0" smtClean="0"/>
              <a:t>Objectives to achieve</a:t>
            </a:r>
            <a:endParaRPr lang="en-US" dirty="0"/>
          </a:p>
          <a:p>
            <a:pPr lvl="1"/>
            <a:r>
              <a:rPr lang="en-US" dirty="0" smtClean="0"/>
              <a:t>Patient will improve laryngeal closure so that food and liquids do not enter the airway</a:t>
            </a:r>
          </a:p>
          <a:p>
            <a:pPr lvl="1"/>
            <a:r>
              <a:rPr lang="en-US" dirty="0" smtClean="0"/>
              <a:t>Patient will </a:t>
            </a:r>
            <a:r>
              <a:rPr lang="en-US" dirty="0" err="1" smtClean="0"/>
              <a:t>hyolaryngeal</a:t>
            </a:r>
            <a:r>
              <a:rPr lang="en-US" dirty="0" smtClean="0"/>
              <a:t> elevation to reduce residue in the </a:t>
            </a:r>
            <a:r>
              <a:rPr lang="en-US" dirty="0" err="1" smtClean="0"/>
              <a:t>pyriform</a:t>
            </a:r>
            <a:r>
              <a:rPr lang="en-US" dirty="0" smtClean="0"/>
              <a:t> sinuses that might fall into the airway</a:t>
            </a:r>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76</a:t>
            </a:fld>
            <a:endParaRPr lang="en-US" dirty="0"/>
          </a:p>
        </p:txBody>
      </p:sp>
    </p:spTree>
    <p:extLst>
      <p:ext uri="{BB962C8B-B14F-4D97-AF65-F5344CB8AC3E}">
        <p14:creationId xmlns:p14="http://schemas.microsoft.com/office/powerpoint/2010/main" val="18757315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 we need Instrumental for Measure?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r>
              <a:rPr lang="en-US" dirty="0"/>
              <a:t>Instrumental assessment of swallowing may be indicated for the evaluation of a patient with dysphagia, who has a pharyngeal dysfunction or who is at risk for aspiration.</a:t>
            </a:r>
            <a:br>
              <a:rPr lang="en-US" dirty="0"/>
            </a:br>
            <a:r>
              <a:rPr lang="en-US" dirty="0"/>
              <a:t/>
            </a:r>
            <a:br>
              <a:rPr lang="en-US" dirty="0"/>
            </a:br>
            <a:r>
              <a:rPr lang="en-US" dirty="0"/>
              <a:t>Examples of clinical syndromes where instrumental assessment of swallowing may be indicated </a:t>
            </a:r>
            <a:r>
              <a:rPr lang="en-US" dirty="0" smtClean="0"/>
              <a:t>are:</a:t>
            </a:r>
          </a:p>
          <a:p>
            <a:r>
              <a:rPr lang="en-US" dirty="0" smtClean="0"/>
              <a:t>Stroke </a:t>
            </a:r>
            <a:r>
              <a:rPr lang="en-US" dirty="0"/>
              <a:t>or other central nervous system (CNS) disorder with associated impairment of speech and swallowing;</a:t>
            </a:r>
          </a:p>
          <a:p>
            <a:pPr lvl="1"/>
            <a:r>
              <a:rPr lang="en-US" dirty="0"/>
              <a:t>Difficulty swallowing following surgical ablation, radiation, or chemotherapy for head and neck </a:t>
            </a:r>
            <a:r>
              <a:rPr lang="en-US" dirty="0" smtClean="0"/>
              <a:t>cancer;</a:t>
            </a:r>
          </a:p>
          <a:p>
            <a:pPr lvl="1"/>
            <a:r>
              <a:rPr lang="en-US" dirty="0" smtClean="0"/>
              <a:t>Documented </a:t>
            </a:r>
            <a:r>
              <a:rPr lang="en-US" dirty="0"/>
              <a:t>difficulty swallowing in patients without obvious CNS </a:t>
            </a:r>
            <a:r>
              <a:rPr lang="en-US" dirty="0" smtClean="0"/>
              <a:t>disorder</a:t>
            </a:r>
          </a:p>
          <a:p>
            <a:pPr lvl="1"/>
            <a:r>
              <a:rPr lang="en-US" dirty="0" smtClean="0"/>
              <a:t>Generalized </a:t>
            </a:r>
            <a:r>
              <a:rPr lang="en-US" dirty="0"/>
              <a:t>debilitation with difficulty </a:t>
            </a:r>
            <a:r>
              <a:rPr lang="en-US" dirty="0" smtClean="0"/>
              <a:t>swallowing;</a:t>
            </a:r>
          </a:p>
          <a:p>
            <a:pPr lvl="1"/>
            <a:r>
              <a:rPr lang="en-US" dirty="0" smtClean="0"/>
              <a:t>Clinical </a:t>
            </a:r>
            <a:r>
              <a:rPr lang="en-US" dirty="0"/>
              <a:t>history of aspiration or history of aspiration pneumonia; </a:t>
            </a:r>
            <a:r>
              <a:rPr lang="en-US" dirty="0" smtClean="0"/>
              <a:t>and</a:t>
            </a:r>
          </a:p>
          <a:p>
            <a:pPr lvl="1"/>
            <a:r>
              <a:rPr lang="en-US" dirty="0" smtClean="0"/>
              <a:t>Head </a:t>
            </a:r>
            <a:r>
              <a:rPr lang="en-US" dirty="0"/>
              <a:t>or neck injury.</a:t>
            </a:r>
          </a:p>
          <a:p>
            <a:r>
              <a:rPr lang="en-US" b="1" dirty="0"/>
              <a:t>Instrumental assessment of swallowing may be needed for clinical decisions whether to place feeding gastrostomy tubes, in the dietary management of the impaired patient, and to plan and evaluate appropriate therapy programs</a:t>
            </a:r>
            <a:r>
              <a:rPr lang="en-US" dirty="0"/>
              <a:t>.</a:t>
            </a:r>
            <a:br>
              <a:rPr lang="en-US" dirty="0"/>
            </a:br>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77</a:t>
            </a:fld>
            <a:endParaRPr lang="en-US" dirty="0"/>
          </a:p>
        </p:txBody>
      </p:sp>
    </p:spTree>
    <p:extLst>
      <p:ext uri="{BB962C8B-B14F-4D97-AF65-F5344CB8AC3E}">
        <p14:creationId xmlns:p14="http://schemas.microsoft.com/office/powerpoint/2010/main" val="3595842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IV. “Treating” upper 1/3 esophagus</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The </a:t>
            </a:r>
            <a:r>
              <a:rPr lang="en-US" dirty="0" err="1"/>
              <a:t>pharyngoesophageal</a:t>
            </a:r>
            <a:r>
              <a:rPr lang="en-US" dirty="0"/>
              <a:t> phase of swallowing (upper one-third of the esophagus) involves the passage of </a:t>
            </a:r>
            <a:r>
              <a:rPr lang="en-US" dirty="0" smtClean="0"/>
              <a:t>a bolus </a:t>
            </a:r>
            <a:r>
              <a:rPr lang="en-US" dirty="0"/>
              <a:t>through the upper esophageal sphincter, into the esophagus, and through the lower sphincter into </a:t>
            </a:r>
            <a:r>
              <a:rPr lang="en-US" dirty="0" smtClean="0"/>
              <a:t>the stomach</a:t>
            </a:r>
            <a:r>
              <a:rPr lang="en-US" dirty="0"/>
              <a:t>. Esophageal dysphagia is primarily addressed through medical assessment and management. </a:t>
            </a:r>
            <a:r>
              <a:rPr lang="en-US" dirty="0" smtClean="0"/>
              <a:t>Speech-language pathologists </a:t>
            </a:r>
            <a:r>
              <a:rPr lang="en-US" dirty="0"/>
              <a:t>and qualified occupational therapists may be involved in </a:t>
            </a:r>
            <a:r>
              <a:rPr lang="en-US" dirty="0">
                <a:solidFill>
                  <a:srgbClr val="FF0000"/>
                </a:solidFill>
              </a:rPr>
              <a:t>evaluation of the upper third </a:t>
            </a:r>
            <a:r>
              <a:rPr lang="en-US" dirty="0" smtClean="0">
                <a:solidFill>
                  <a:srgbClr val="FF0000"/>
                </a:solidFill>
              </a:rPr>
              <a:t>of the </a:t>
            </a:r>
            <a:r>
              <a:rPr lang="en-US" dirty="0">
                <a:solidFill>
                  <a:srgbClr val="FF0000"/>
                </a:solidFill>
              </a:rPr>
              <a:t>esophagus for esophageal motility and </a:t>
            </a:r>
            <a:r>
              <a:rPr lang="en-US" dirty="0" err="1">
                <a:solidFill>
                  <a:srgbClr val="FF0000"/>
                </a:solidFill>
              </a:rPr>
              <a:t>gastroesophageal</a:t>
            </a:r>
            <a:r>
              <a:rPr lang="en-US" dirty="0">
                <a:solidFill>
                  <a:srgbClr val="FF0000"/>
                </a:solidFill>
              </a:rPr>
              <a:t> reflux and provide counseling and </a:t>
            </a:r>
            <a:r>
              <a:rPr lang="en-US" b="1" i="1" dirty="0">
                <a:solidFill>
                  <a:srgbClr val="FF0000"/>
                </a:solidFill>
              </a:rPr>
              <a:t>exercises.</a:t>
            </a:r>
          </a:p>
          <a:p>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78</a:t>
            </a:fld>
            <a:endParaRPr lang="en-US" dirty="0"/>
          </a:p>
        </p:txBody>
      </p:sp>
    </p:spTree>
    <p:extLst>
      <p:ext uri="{BB962C8B-B14F-4D97-AF65-F5344CB8AC3E}">
        <p14:creationId xmlns:p14="http://schemas.microsoft.com/office/powerpoint/2010/main" val="5130701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sz="3600" dirty="0"/>
              <a:t>Treating” the upper 1/3 of esophagus</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Exercises that may address opening of the UES</a:t>
            </a:r>
          </a:p>
          <a:p>
            <a:endParaRPr lang="en-US" dirty="0"/>
          </a:p>
          <a:p>
            <a:r>
              <a:rPr lang="en-US" dirty="0" smtClean="0"/>
              <a:t>Shaker/Head-Lift </a:t>
            </a:r>
          </a:p>
          <a:p>
            <a:endParaRPr lang="en-US" dirty="0"/>
          </a:p>
          <a:p>
            <a:r>
              <a:rPr lang="en-US" dirty="0" smtClean="0"/>
              <a:t>Mendelsohn</a:t>
            </a:r>
          </a:p>
          <a:p>
            <a:endParaRPr lang="en-US" dirty="0"/>
          </a:p>
          <a:p>
            <a:pPr marL="0" indent="0">
              <a:buNone/>
            </a:pPr>
            <a:r>
              <a:rPr lang="en-US" dirty="0" smtClean="0"/>
              <a:t>You can comment on improvement in the performance of those exercises, but can’t judge improved function without repeat instrumental</a:t>
            </a:r>
            <a:endParaRPr lang="en-US" dirty="0"/>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79</a:t>
            </a:fld>
            <a:endParaRPr lang="en-US" dirty="0"/>
          </a:p>
        </p:txBody>
      </p:sp>
    </p:spTree>
    <p:extLst>
      <p:ext uri="{BB962C8B-B14F-4D97-AF65-F5344CB8AC3E}">
        <p14:creationId xmlns:p14="http://schemas.microsoft.com/office/powerpoint/2010/main" val="102249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“Reasonable and Necessary”</a:t>
            </a:r>
            <a:br>
              <a:rPr lang="en-US" dirty="0" smtClean="0"/>
            </a:br>
            <a:r>
              <a:rPr lang="en-US" sz="2933" dirty="0"/>
              <a:t>Complexity and Sophistication</a:t>
            </a:r>
          </a:p>
        </p:txBody>
      </p:sp>
      <p:sp>
        <p:nvSpPr>
          <p:cNvPr id="3" name="Content Placeholder 2"/>
          <p:cNvSpPr>
            <a:spLocks noGrp="1"/>
          </p:cNvSpPr>
          <p:nvPr>
            <p:ph idx="1"/>
          </p:nvPr>
        </p:nvSpPr>
        <p:spPr>
          <a:solidFill>
            <a:srgbClr val="FFFFFF"/>
          </a:solidFill>
        </p:spPr>
        <p:txBody>
          <a:bodyPr>
            <a:normAutofit fontScale="70000" lnSpcReduction="20000"/>
          </a:bodyPr>
          <a:lstStyle/>
          <a:p>
            <a:pPr lvl="0"/>
            <a:r>
              <a:rPr lang="en-US" sz="2667" i="1" dirty="0"/>
              <a:t>The </a:t>
            </a:r>
            <a:r>
              <a:rPr lang="en-US" sz="2667" b="1" i="1" dirty="0"/>
              <a:t>services shall be of such a level of complexity and sophistication</a:t>
            </a:r>
            <a:r>
              <a:rPr lang="en-US" sz="2667" i="1" dirty="0"/>
              <a:t> or the condition of the patient shall be such that the services required can be safely and effectively performed only by a qualified therapist</a:t>
            </a:r>
          </a:p>
          <a:p>
            <a:pPr lvl="0"/>
            <a:r>
              <a:rPr lang="en-US" sz="2667" i="1" dirty="0"/>
              <a:t> Services that do not require the performance or supervision of a therapist are not skilled and are not considered reasonable or necessary therapy services, even if they are performed or supervised by a qualified professional.</a:t>
            </a:r>
          </a:p>
          <a:p>
            <a:r>
              <a:rPr lang="en-US" sz="2667" i="1" dirty="0"/>
              <a:t>If the contractor determines the services furnished were of a type that could have been safely and effectively performed only by or under the supervision of such a qualified professional, it shall presume that such services were properly supervised when required. However, this presumption is rebuttable, and, if in the course of processing claims it finds that services are not being furnished under proper supervision, it shall deny the claim and bring this matter to the attention of the Division of Survey and Certification of the Regional Office.</a:t>
            </a:r>
            <a:endParaRPr lang="en-US" sz="2667" dirty="0"/>
          </a:p>
          <a:p>
            <a:pPr marL="0" indent="0">
              <a:buNone/>
            </a:pPr>
            <a:r>
              <a:rPr lang="en-US" sz="1867" i="1" dirty="0"/>
              <a:t>To be considered reasonable and necessary, the following conditions must be met: (CMS Publication 100-02, </a:t>
            </a:r>
            <a:r>
              <a:rPr lang="en-US" sz="1867" dirty="0"/>
              <a:t>Medicare Benefit Policy Manual, Chapter 15, Section 220.2(B))</a:t>
            </a:r>
          </a:p>
          <a:p>
            <a:pPr marL="0" indent="0">
              <a:buNone/>
            </a:pPr>
            <a:endParaRPr lang="en-US" sz="1867" dirty="0"/>
          </a:p>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47246187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Reports</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80</a:t>
            </a:fld>
            <a:endParaRPr lang="en-US" dirty="0"/>
          </a:p>
        </p:txBody>
      </p:sp>
    </p:spTree>
    <p:extLst>
      <p:ext uri="{BB962C8B-B14F-4D97-AF65-F5344CB8AC3E}">
        <p14:creationId xmlns:p14="http://schemas.microsoft.com/office/powerpoint/2010/main" val="9272211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Note</a:t>
            </a:r>
            <a:endParaRPr lang="en-US"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smtClean="0"/>
              <a:t>Document improvement and compare to status at beginning of treatment or at least to previous progress note</a:t>
            </a:r>
          </a:p>
          <a:p>
            <a:r>
              <a:rPr lang="en-US" dirty="0" smtClean="0"/>
              <a:t>If that note does not show progress, state why and explain why you still expect continued improvement.</a:t>
            </a:r>
          </a:p>
          <a:p>
            <a:r>
              <a:rPr lang="en-US" dirty="0" smtClean="0"/>
              <a:t>Timing- Medicare requires every 10 visits or every 30 days whichever comes </a:t>
            </a:r>
            <a:r>
              <a:rPr lang="en-US" smtClean="0"/>
              <a:t>first.</a:t>
            </a:r>
          </a:p>
        </p:txBody>
      </p:sp>
      <p:sp>
        <p:nvSpPr>
          <p:cNvPr id="5" name="Footer Placeholder 4"/>
          <p:cNvSpPr>
            <a:spLocks noGrp="1"/>
          </p:cNvSpPr>
          <p:nvPr>
            <p:ph type="ftr" sz="quarter" idx="11"/>
          </p:nvPr>
        </p:nvSpPr>
        <p:spPr/>
        <p:txBody>
          <a:bodyPr/>
          <a:lstStyle/>
          <a:p>
            <a:r>
              <a:rPr lang="hu-HU" smtClean="0"/>
              <a:t>KSHA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81</a:t>
            </a:fld>
            <a:endParaRPr lang="en-US" dirty="0"/>
          </a:p>
        </p:txBody>
      </p:sp>
    </p:spTree>
    <p:extLst>
      <p:ext uri="{BB962C8B-B14F-4D97-AF65-F5344CB8AC3E}">
        <p14:creationId xmlns:p14="http://schemas.microsoft.com/office/powerpoint/2010/main" val="16647102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Discharge Summary</a:t>
            </a:r>
          </a:p>
        </p:txBody>
      </p:sp>
      <p:sp>
        <p:nvSpPr>
          <p:cNvPr id="28675" name="Rectangle 3"/>
          <p:cNvSpPr>
            <a:spLocks noGrp="1" noChangeArrowheads="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US" sz="2000" dirty="0"/>
              <a:t>Summarizes the </a:t>
            </a:r>
            <a:r>
              <a:rPr lang="en-US" sz="2000" dirty="0" smtClean="0"/>
              <a:t>skilled services provided from start to end of care</a:t>
            </a:r>
            <a:endParaRPr lang="en-US" sz="2000" dirty="0"/>
          </a:p>
          <a:p>
            <a:pPr eaLnBrk="1" hangingPunct="1"/>
            <a:r>
              <a:rPr lang="en-US" sz="2000" dirty="0" smtClean="0"/>
              <a:t>Clearly outlines progress towards </a:t>
            </a:r>
            <a:r>
              <a:rPr lang="en-US" sz="2000" dirty="0"/>
              <a:t>goals</a:t>
            </a:r>
          </a:p>
          <a:p>
            <a:pPr lvl="1" eaLnBrk="1" hangingPunct="1"/>
            <a:r>
              <a:rPr lang="en-US" sz="2000" dirty="0"/>
              <a:t>Clearly describe where the patient was at the beginning of treatment and where they are </a:t>
            </a:r>
            <a:r>
              <a:rPr lang="en-US" sz="2000" dirty="0" smtClean="0"/>
              <a:t>now</a:t>
            </a:r>
            <a:endParaRPr lang="en-US" sz="2000" dirty="0"/>
          </a:p>
          <a:p>
            <a:pPr eaLnBrk="1" hangingPunct="1"/>
            <a:r>
              <a:rPr lang="en-US" sz="2000" dirty="0" smtClean="0"/>
              <a:t>Outlines recommendations </a:t>
            </a:r>
            <a:r>
              <a:rPr lang="en-US" sz="2000" dirty="0"/>
              <a:t>for further therapy or other </a:t>
            </a:r>
            <a:r>
              <a:rPr lang="en-US" sz="2000" dirty="0" smtClean="0"/>
              <a:t>evaluations/services</a:t>
            </a:r>
            <a:endParaRPr lang="en-US" sz="2000" dirty="0"/>
          </a:p>
        </p:txBody>
      </p:sp>
      <p:sp>
        <p:nvSpPr>
          <p:cNvPr id="2" name="Footer Placeholder 1"/>
          <p:cNvSpPr>
            <a:spLocks noGrp="1"/>
          </p:cNvSpPr>
          <p:nvPr>
            <p:ph type="ftr" sz="quarter" idx="11"/>
          </p:nvPr>
        </p:nvSpPr>
        <p:spPr/>
        <p:txBody>
          <a:bodyPr/>
          <a:lstStyle/>
          <a:p>
            <a:r>
              <a:rPr lang="hu-HU" smtClean="0"/>
              <a:t>KSHA 2017</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82</a:t>
            </a:fld>
            <a:endParaRPr lang="en-US" dirty="0"/>
          </a:p>
        </p:txBody>
      </p:sp>
    </p:spTree>
    <p:extLst>
      <p:ext uri="{BB962C8B-B14F-4D97-AF65-F5344CB8AC3E}">
        <p14:creationId xmlns:p14="http://schemas.microsoft.com/office/powerpoint/2010/main" val="136897494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nvPr>
        </p:nvGraphicFramePr>
        <p:xfrm>
          <a:off x="241005" y="262270"/>
          <a:ext cx="11603665" cy="6315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655258-AB04-4BCE-97F4-2DFD4A519D83}" type="slidenum">
              <a:rPr lang="en-US" smtClean="0"/>
              <a:t>83</a:t>
            </a:fld>
            <a:endParaRPr lang="en-US"/>
          </a:p>
        </p:txBody>
      </p:sp>
    </p:spTree>
    <p:extLst>
      <p:ext uri="{BB962C8B-B14F-4D97-AF65-F5344CB8AC3E}">
        <p14:creationId xmlns:p14="http://schemas.microsoft.com/office/powerpoint/2010/main" val="13118361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PDPM Proposed Rates</a:t>
            </a:r>
            <a:br>
              <a:rPr lang="en-US" dirty="0" smtClean="0"/>
            </a:br>
            <a:r>
              <a:rPr lang="en-US" dirty="0"/>
              <a:t>	</a:t>
            </a:r>
            <a:r>
              <a:rPr lang="en-US" sz="2000" dirty="0" smtClean="0"/>
              <a:t>Rates below are multiplied times the Case Mix Indexes for each component area and then added 	together to determine daily rate </a:t>
            </a:r>
            <a:br>
              <a:rPr lang="en-US" sz="2000" dirty="0" smtClean="0"/>
            </a:br>
            <a:endParaRPr lang="en-US" sz="2000" dirty="0"/>
          </a:p>
        </p:txBody>
      </p:sp>
      <p:pic>
        <p:nvPicPr>
          <p:cNvPr id="4" name="Content Placeholder 3"/>
          <p:cNvPicPr>
            <a:picLocks noGrp="1"/>
          </p:cNvPicPr>
          <p:nvPr>
            <p:ph idx="1"/>
          </p:nvPr>
        </p:nvPicPr>
        <p:blipFill>
          <a:blip r:embed="rId2"/>
          <a:stretch>
            <a:fillRect/>
          </a:stretch>
        </p:blipFill>
        <p:spPr>
          <a:xfrm>
            <a:off x="1066800" y="2356113"/>
            <a:ext cx="10058400" cy="3609639"/>
          </a:xfrm>
          <a:prstGeom prst="rect">
            <a:avLst/>
          </a:prstGeom>
        </p:spPr>
      </p:pic>
      <p:sp>
        <p:nvSpPr>
          <p:cNvPr id="3" name="Slide Number Placeholder 2"/>
          <p:cNvSpPr>
            <a:spLocks noGrp="1"/>
          </p:cNvSpPr>
          <p:nvPr>
            <p:ph type="sldNum" sz="quarter" idx="12"/>
          </p:nvPr>
        </p:nvSpPr>
        <p:spPr/>
        <p:txBody>
          <a:bodyPr/>
          <a:lstStyle/>
          <a:p>
            <a:fld id="{E3655258-AB04-4BCE-97F4-2DFD4A519D83}" type="slidenum">
              <a:rPr lang="en-US" smtClean="0"/>
              <a:t>84</a:t>
            </a:fld>
            <a:endParaRPr lang="en-US"/>
          </a:p>
        </p:txBody>
      </p:sp>
    </p:spTree>
    <p:extLst>
      <p:ext uri="{BB962C8B-B14F-4D97-AF65-F5344CB8AC3E}">
        <p14:creationId xmlns:p14="http://schemas.microsoft.com/office/powerpoint/2010/main" val="19627504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092382"/>
          </a:xfrm>
        </p:spPr>
        <p:txBody>
          <a:bodyPr/>
          <a:lstStyle/>
          <a:p>
            <a:pPr algn="ctr"/>
            <a:r>
              <a:rPr lang="en-US" b="1" dirty="0"/>
              <a:t>SLP Component</a:t>
            </a:r>
          </a:p>
        </p:txBody>
      </p:sp>
      <p:sp>
        <p:nvSpPr>
          <p:cNvPr id="2" name="Slide Number Placeholder 1"/>
          <p:cNvSpPr>
            <a:spLocks noGrp="1"/>
          </p:cNvSpPr>
          <p:nvPr>
            <p:ph type="sldNum" sz="quarter" idx="12"/>
          </p:nvPr>
        </p:nvSpPr>
        <p:spPr/>
        <p:txBody>
          <a:bodyPr/>
          <a:lstStyle/>
          <a:p>
            <a:fld id="{E3655258-AB04-4BCE-97F4-2DFD4A519D83}" type="slidenum">
              <a:rPr lang="en-US" smtClean="0"/>
              <a:t>85</a:t>
            </a:fld>
            <a:endParaRPr lang="en-US"/>
          </a:p>
        </p:txBody>
      </p:sp>
    </p:spTree>
    <p:extLst>
      <p:ext uri="{BB962C8B-B14F-4D97-AF65-F5344CB8AC3E}">
        <p14:creationId xmlns:p14="http://schemas.microsoft.com/office/powerpoint/2010/main" val="4500409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4129"/>
          </a:xfrm>
        </p:spPr>
        <p:txBody>
          <a:bodyPr/>
          <a:lstStyle/>
          <a:p>
            <a:pPr algn="ctr"/>
            <a:r>
              <a:rPr lang="en-US" dirty="0"/>
              <a:t>SLP Bucket Case Mix Groups</a:t>
            </a:r>
          </a:p>
        </p:txBody>
      </p:sp>
      <p:sp>
        <p:nvSpPr>
          <p:cNvPr id="8" name="Rounded Rectangle 7"/>
          <p:cNvSpPr/>
          <p:nvPr/>
        </p:nvSpPr>
        <p:spPr>
          <a:xfrm>
            <a:off x="1097280" y="2243484"/>
            <a:ext cx="1735130" cy="40144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None</a:t>
            </a:r>
          </a:p>
          <a:p>
            <a:pPr algn="ctr"/>
            <a:endParaRPr lang="en-US" dirty="0"/>
          </a:p>
          <a:p>
            <a:pPr algn="ctr"/>
            <a:r>
              <a:rPr lang="en-US" dirty="0" smtClean="0"/>
              <a:t>Any One</a:t>
            </a:r>
          </a:p>
          <a:p>
            <a:pPr algn="ctr"/>
            <a:endParaRPr lang="en-US" dirty="0"/>
          </a:p>
          <a:p>
            <a:pPr algn="ctr"/>
            <a:r>
              <a:rPr lang="en-US" dirty="0" smtClean="0"/>
              <a:t>Any Two</a:t>
            </a:r>
          </a:p>
          <a:p>
            <a:pPr algn="ctr"/>
            <a:endParaRPr lang="en-US" dirty="0"/>
          </a:p>
          <a:p>
            <a:pPr algn="ctr"/>
            <a:r>
              <a:rPr lang="en-US" dirty="0" smtClean="0"/>
              <a:t>All Three</a:t>
            </a:r>
            <a:endParaRPr lang="en-US" dirty="0"/>
          </a:p>
        </p:txBody>
      </p:sp>
      <p:sp>
        <p:nvSpPr>
          <p:cNvPr id="9" name="Multiply 8"/>
          <p:cNvSpPr/>
          <p:nvPr/>
        </p:nvSpPr>
        <p:spPr>
          <a:xfrm>
            <a:off x="3576689" y="3257548"/>
            <a:ext cx="847493" cy="73598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4988881" y="2243483"/>
            <a:ext cx="1735130" cy="40144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Neither</a:t>
            </a:r>
          </a:p>
          <a:p>
            <a:pPr algn="ctr"/>
            <a:endParaRPr lang="en-US" dirty="0"/>
          </a:p>
          <a:p>
            <a:pPr algn="ctr"/>
            <a:r>
              <a:rPr lang="en-US" dirty="0"/>
              <a:t>Either</a:t>
            </a:r>
          </a:p>
          <a:p>
            <a:pPr algn="ctr"/>
            <a:endParaRPr lang="en-US" dirty="0"/>
          </a:p>
          <a:p>
            <a:pPr algn="ctr"/>
            <a:r>
              <a:rPr lang="en-US" dirty="0"/>
              <a:t>Both</a:t>
            </a:r>
          </a:p>
        </p:txBody>
      </p:sp>
      <p:sp>
        <p:nvSpPr>
          <p:cNvPr id="13" name="Equal 12"/>
          <p:cNvSpPr/>
          <p:nvPr/>
        </p:nvSpPr>
        <p:spPr>
          <a:xfrm>
            <a:off x="7799314" y="3314699"/>
            <a:ext cx="971550" cy="62167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9472613" y="3314700"/>
            <a:ext cx="2514600" cy="954107"/>
          </a:xfrm>
          <a:prstGeom prst="rect">
            <a:avLst/>
          </a:prstGeom>
          <a:noFill/>
        </p:spPr>
        <p:txBody>
          <a:bodyPr wrap="square" rtlCol="0">
            <a:spAutoFit/>
          </a:bodyPr>
          <a:lstStyle/>
          <a:p>
            <a:r>
              <a:rPr lang="en-US" sz="2800" dirty="0" smtClean="0"/>
              <a:t>12 </a:t>
            </a:r>
            <a:r>
              <a:rPr lang="en-US" sz="2800" dirty="0"/>
              <a:t>Case Mix Groups</a:t>
            </a:r>
          </a:p>
        </p:txBody>
      </p:sp>
      <p:sp>
        <p:nvSpPr>
          <p:cNvPr id="15" name="TextBox 14"/>
          <p:cNvSpPr txBox="1"/>
          <p:nvPr/>
        </p:nvSpPr>
        <p:spPr>
          <a:xfrm>
            <a:off x="842485" y="1179254"/>
            <a:ext cx="2795587" cy="1323439"/>
          </a:xfrm>
          <a:prstGeom prst="rect">
            <a:avLst/>
          </a:prstGeom>
          <a:noFill/>
        </p:spPr>
        <p:txBody>
          <a:bodyPr wrap="square" rtlCol="0">
            <a:spAutoFit/>
          </a:bodyPr>
          <a:lstStyle/>
          <a:p>
            <a:r>
              <a:rPr lang="en-US" sz="1600" dirty="0" smtClean="0"/>
              <a:t>Presence of acute neurologic,</a:t>
            </a:r>
          </a:p>
          <a:p>
            <a:r>
              <a:rPr lang="en-US" sz="1600" dirty="0" smtClean="0"/>
              <a:t>Condition,  SLP related comorbidity, or cognitive impairment      		</a:t>
            </a:r>
            <a:endParaRPr lang="en-US" sz="1600" dirty="0"/>
          </a:p>
        </p:txBody>
      </p:sp>
      <p:sp>
        <p:nvSpPr>
          <p:cNvPr id="3" name="TextBox 2"/>
          <p:cNvSpPr txBox="1"/>
          <p:nvPr/>
        </p:nvSpPr>
        <p:spPr>
          <a:xfrm>
            <a:off x="4808294" y="1235961"/>
            <a:ext cx="1915717" cy="830997"/>
          </a:xfrm>
          <a:prstGeom prst="rect">
            <a:avLst/>
          </a:prstGeom>
          <a:noFill/>
        </p:spPr>
        <p:txBody>
          <a:bodyPr wrap="none" rtlCol="0">
            <a:spAutoFit/>
          </a:bodyPr>
          <a:lstStyle/>
          <a:p>
            <a:r>
              <a:rPr lang="en-US" sz="1600" dirty="0" smtClean="0"/>
              <a:t>Mechanically altered</a:t>
            </a:r>
          </a:p>
          <a:p>
            <a:r>
              <a:rPr lang="en-US" sz="1600" dirty="0" smtClean="0"/>
              <a:t>Diet or swallowing </a:t>
            </a:r>
          </a:p>
          <a:p>
            <a:r>
              <a:rPr lang="en-US" sz="1600" dirty="0" smtClean="0"/>
              <a:t>disorder</a:t>
            </a:r>
            <a:endParaRPr lang="en-US" sz="1600" dirty="0"/>
          </a:p>
        </p:txBody>
      </p:sp>
      <p:sp>
        <p:nvSpPr>
          <p:cNvPr id="4" name="Slide Number Placeholder 3"/>
          <p:cNvSpPr>
            <a:spLocks noGrp="1"/>
          </p:cNvSpPr>
          <p:nvPr>
            <p:ph type="sldNum" sz="quarter" idx="12"/>
          </p:nvPr>
        </p:nvSpPr>
        <p:spPr/>
        <p:txBody>
          <a:bodyPr/>
          <a:lstStyle/>
          <a:p>
            <a:fld id="{E3655258-AB04-4BCE-97F4-2DFD4A519D83}" type="slidenum">
              <a:rPr lang="en-US" smtClean="0"/>
              <a:t>86</a:t>
            </a:fld>
            <a:endParaRPr lang="en-US"/>
          </a:p>
        </p:txBody>
      </p:sp>
    </p:spTree>
    <p:extLst>
      <p:ext uri="{BB962C8B-B14F-4D97-AF65-F5344CB8AC3E}">
        <p14:creationId xmlns:p14="http://schemas.microsoft.com/office/powerpoint/2010/main" val="4014637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495" y="3433763"/>
            <a:ext cx="2458561" cy="2743200"/>
          </a:xfrm>
        </p:spPr>
        <p:txBody>
          <a:bodyPr anchor="t">
            <a:normAutofit/>
          </a:bodyPr>
          <a:lstStyle/>
          <a:p>
            <a:pPr algn="ctr"/>
            <a:r>
              <a:rPr lang="en-US" sz="3600" dirty="0"/>
              <a:t>Key MDS </a:t>
            </a:r>
            <a:r>
              <a:rPr lang="en-US" sz="3600" dirty="0" smtClean="0"/>
              <a:t>Areas: </a:t>
            </a:r>
            <a:r>
              <a:rPr lang="en-US" sz="3600" dirty="0"/>
              <a:t>ST Component</a:t>
            </a:r>
          </a:p>
        </p:txBody>
      </p:sp>
      <p:sp>
        <p:nvSpPr>
          <p:cNvPr id="3" name="Content Placeholder 2"/>
          <p:cNvSpPr>
            <a:spLocks noGrp="1"/>
          </p:cNvSpPr>
          <p:nvPr>
            <p:ph idx="1"/>
          </p:nvPr>
        </p:nvSpPr>
        <p:spPr>
          <a:xfrm>
            <a:off x="4097079" y="191386"/>
            <a:ext cx="7981507" cy="6570921"/>
          </a:xfrm>
        </p:spPr>
        <p:txBody>
          <a:bodyPr anchor="ctr">
            <a:noAutofit/>
          </a:bodyPr>
          <a:lstStyle/>
          <a:p>
            <a:r>
              <a:rPr lang="en-US" sz="1400" dirty="0" smtClean="0"/>
              <a:t>Section </a:t>
            </a:r>
            <a:r>
              <a:rPr lang="en-US" sz="1400" dirty="0"/>
              <a:t>K: Swallowing and Nutritional </a:t>
            </a:r>
            <a:r>
              <a:rPr lang="en-US" sz="1400" dirty="0" smtClean="0"/>
              <a:t>Status</a:t>
            </a:r>
          </a:p>
          <a:p>
            <a:pPr lvl="1"/>
            <a:r>
              <a:rPr lang="en-US" sz="1400" dirty="0" smtClean="0"/>
              <a:t>K0100A Loss of liquids/solids from mouth when eating or drinking</a:t>
            </a:r>
          </a:p>
          <a:p>
            <a:pPr lvl="1"/>
            <a:r>
              <a:rPr lang="en-US" sz="1400" dirty="0" smtClean="0"/>
              <a:t>K0100B Holding food in mouth/cheeks or residual food in mouth after meals</a:t>
            </a:r>
          </a:p>
          <a:p>
            <a:pPr lvl="1"/>
            <a:r>
              <a:rPr lang="en-US" sz="1400" dirty="0" smtClean="0"/>
              <a:t>K0100C Coughing or choking during meals or when swallowing medications</a:t>
            </a:r>
          </a:p>
          <a:p>
            <a:pPr lvl="1"/>
            <a:r>
              <a:rPr lang="en-US" sz="1400" dirty="0" smtClean="0"/>
              <a:t>K0100D Complaints of difficulty or pain with swallowing</a:t>
            </a:r>
          </a:p>
          <a:p>
            <a:pPr lvl="1"/>
            <a:r>
              <a:rPr lang="en-US" sz="1400" dirty="0" smtClean="0"/>
              <a:t>K0100Z None of the above</a:t>
            </a:r>
          </a:p>
          <a:p>
            <a:pPr lvl="1"/>
            <a:r>
              <a:rPr lang="en-US" sz="1400" dirty="0" smtClean="0"/>
              <a:t>K0510C2 Mechanically Altered Diet While a Resident</a:t>
            </a:r>
            <a:endParaRPr lang="en-US" sz="1400" dirty="0"/>
          </a:p>
          <a:p>
            <a:r>
              <a:rPr lang="en-US" sz="1400" dirty="0" smtClean="0"/>
              <a:t>Sections B &amp; C: Cognition</a:t>
            </a:r>
            <a:endParaRPr lang="en-US" sz="1400" dirty="0"/>
          </a:p>
          <a:p>
            <a:pPr lvl="1"/>
            <a:r>
              <a:rPr lang="en-US" sz="1400" dirty="0"/>
              <a:t>BIMS </a:t>
            </a:r>
          </a:p>
          <a:p>
            <a:pPr lvl="2"/>
            <a:r>
              <a:rPr lang="en-US" sz="1400" dirty="0"/>
              <a:t>C0200 Repetition of three words</a:t>
            </a:r>
          </a:p>
          <a:p>
            <a:pPr lvl="2"/>
            <a:r>
              <a:rPr lang="en-US" sz="1400" dirty="0"/>
              <a:t>C0300 Temporal orientation</a:t>
            </a:r>
          </a:p>
          <a:p>
            <a:pPr lvl="2"/>
            <a:r>
              <a:rPr lang="en-US" sz="1400" dirty="0"/>
              <a:t>C0400 Recall</a:t>
            </a:r>
          </a:p>
          <a:p>
            <a:pPr lvl="1"/>
            <a:r>
              <a:rPr lang="en-US" sz="1400" dirty="0"/>
              <a:t>CFS</a:t>
            </a:r>
          </a:p>
          <a:p>
            <a:pPr lvl="2"/>
            <a:r>
              <a:rPr lang="en-US" sz="1400" dirty="0"/>
              <a:t>B0100 Coma and completely dependent or ADL did not occur</a:t>
            </a:r>
          </a:p>
          <a:p>
            <a:pPr lvl="2"/>
            <a:r>
              <a:rPr lang="en-US" sz="1400" dirty="0"/>
              <a:t>C1000 Severely impaired cognitive skills (C1000 = 3)</a:t>
            </a:r>
          </a:p>
          <a:p>
            <a:pPr lvl="2"/>
            <a:r>
              <a:rPr lang="en-US" sz="1400" dirty="0"/>
              <a:t>B0700, C0700, C1000  Two or more of the following: B0700 &gt;0 Problem being understood; C0700 =1  STM problem; C1000&gt;0 Cognitive skills problem AND one or more of the following: B0700 &gt;=2 severe problem being understood; C1000 &gt;=2 severe cognitive skills problem</a:t>
            </a:r>
          </a:p>
          <a:p>
            <a:endParaRPr lang="en-US" sz="1400" dirty="0"/>
          </a:p>
        </p:txBody>
      </p:sp>
      <p:pic>
        <p:nvPicPr>
          <p:cNvPr id="5" name="Graphic 4">
            <a:extLst>
              <a:ext uri="{FF2B5EF4-FFF2-40B4-BE49-F238E27FC236}">
                <a16:creationId xmlns:a16="http://schemas.microsoft.com/office/drawing/2014/main" xmlns="" id="{10F79773-39FA-425D-93DA-2C56BEE5D5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90353" y="1397923"/>
            <a:ext cx="1638301" cy="1638301"/>
          </a:xfrm>
          <a:prstGeom prst="rect">
            <a:avLst/>
          </a:prstGeom>
        </p:spPr>
      </p:pic>
      <p:sp>
        <p:nvSpPr>
          <p:cNvPr id="4" name="Slide Number Placeholder 3"/>
          <p:cNvSpPr>
            <a:spLocks noGrp="1"/>
          </p:cNvSpPr>
          <p:nvPr>
            <p:ph type="sldNum" sz="quarter" idx="12"/>
          </p:nvPr>
        </p:nvSpPr>
        <p:spPr/>
        <p:txBody>
          <a:bodyPr/>
          <a:lstStyle/>
          <a:p>
            <a:fld id="{E3655258-AB04-4BCE-97F4-2DFD4A519D83}" type="slidenum">
              <a:rPr lang="en-US" smtClean="0"/>
              <a:t>87</a:t>
            </a:fld>
            <a:endParaRPr lang="en-US"/>
          </a:p>
        </p:txBody>
      </p:sp>
    </p:spTree>
    <p:extLst>
      <p:ext uri="{BB962C8B-B14F-4D97-AF65-F5344CB8AC3E}">
        <p14:creationId xmlns:p14="http://schemas.microsoft.com/office/powerpoint/2010/main" val="80475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495" y="3433763"/>
            <a:ext cx="2458561" cy="2743200"/>
          </a:xfrm>
        </p:spPr>
        <p:txBody>
          <a:bodyPr anchor="t">
            <a:normAutofit/>
          </a:bodyPr>
          <a:lstStyle/>
          <a:p>
            <a:pPr algn="ctr"/>
            <a:r>
              <a:rPr lang="en-US" sz="3600" dirty="0"/>
              <a:t>Key MDS </a:t>
            </a:r>
            <a:r>
              <a:rPr lang="en-US" sz="3600" dirty="0" smtClean="0"/>
              <a:t>Areas: </a:t>
            </a:r>
            <a:r>
              <a:rPr lang="en-US" sz="3600" dirty="0"/>
              <a:t>ST Component</a:t>
            </a:r>
          </a:p>
        </p:txBody>
      </p:sp>
      <p:sp>
        <p:nvSpPr>
          <p:cNvPr id="3" name="Content Placeholder 2"/>
          <p:cNvSpPr>
            <a:spLocks noGrp="1"/>
          </p:cNvSpPr>
          <p:nvPr>
            <p:ph idx="1"/>
          </p:nvPr>
        </p:nvSpPr>
        <p:spPr>
          <a:xfrm>
            <a:off x="4756298" y="191386"/>
            <a:ext cx="7322288" cy="6570921"/>
          </a:xfrm>
        </p:spPr>
        <p:txBody>
          <a:bodyPr anchor="ctr">
            <a:noAutofit/>
          </a:bodyPr>
          <a:lstStyle/>
          <a:p>
            <a:r>
              <a:rPr lang="en-US" sz="1600" dirty="0" smtClean="0"/>
              <a:t>Sections I &amp; O: Clinical </a:t>
            </a:r>
            <a:r>
              <a:rPr lang="en-US" sz="1600" dirty="0"/>
              <a:t>Category</a:t>
            </a:r>
          </a:p>
          <a:p>
            <a:pPr lvl="1"/>
            <a:r>
              <a:rPr lang="en-US" sz="1600" dirty="0" smtClean="0"/>
              <a:t>I4300 Aphasia				</a:t>
            </a:r>
          </a:p>
          <a:p>
            <a:pPr lvl="1"/>
            <a:r>
              <a:rPr lang="en-US" sz="1600" dirty="0" smtClean="0"/>
              <a:t>I4500 CVA, TIA, Stroke</a:t>
            </a:r>
          </a:p>
          <a:p>
            <a:pPr lvl="1"/>
            <a:r>
              <a:rPr lang="en-US" sz="1600" dirty="0" smtClean="0"/>
              <a:t>I4900 Hemiplegia or Hemiparesis		</a:t>
            </a:r>
          </a:p>
          <a:p>
            <a:pPr lvl="1"/>
            <a:r>
              <a:rPr lang="en-US" sz="1600" dirty="0" smtClean="0"/>
              <a:t>I5500 Traumatic Brain Injury</a:t>
            </a:r>
          </a:p>
          <a:p>
            <a:pPr lvl="1"/>
            <a:r>
              <a:rPr lang="en-US" sz="1600" dirty="0" smtClean="0"/>
              <a:t>I8000 Laryngeal Cancer			</a:t>
            </a:r>
          </a:p>
          <a:p>
            <a:pPr lvl="1"/>
            <a:r>
              <a:rPr lang="en-US" sz="1600" dirty="0" smtClean="0"/>
              <a:t>I8000 Apraxia</a:t>
            </a:r>
          </a:p>
          <a:p>
            <a:pPr lvl="1"/>
            <a:r>
              <a:rPr lang="en-US" sz="1600" dirty="0" smtClean="0"/>
              <a:t>I8000 Dysphagia			</a:t>
            </a:r>
          </a:p>
          <a:p>
            <a:pPr lvl="1"/>
            <a:r>
              <a:rPr lang="en-US" sz="1600" dirty="0" smtClean="0"/>
              <a:t>I8000 ALS</a:t>
            </a:r>
          </a:p>
          <a:p>
            <a:pPr lvl="1"/>
            <a:r>
              <a:rPr lang="en-US" sz="1600" dirty="0" smtClean="0"/>
              <a:t>I8000 Oral Cancers			</a:t>
            </a:r>
          </a:p>
          <a:p>
            <a:pPr lvl="1"/>
            <a:r>
              <a:rPr lang="en-US" sz="1600" dirty="0" smtClean="0"/>
              <a:t>I8000 Speech &amp; Language Deficits</a:t>
            </a:r>
          </a:p>
          <a:p>
            <a:pPr lvl="1"/>
            <a:r>
              <a:rPr lang="en-US" sz="1600" dirty="0" smtClean="0"/>
              <a:t>O0100E2 Tracheostomy Care While a Resident	</a:t>
            </a:r>
          </a:p>
          <a:p>
            <a:pPr lvl="1"/>
            <a:r>
              <a:rPr lang="en-US" sz="1600" dirty="0" smtClean="0"/>
              <a:t>O0100F2 Ventilator or Respirator While a Resident</a:t>
            </a:r>
          </a:p>
          <a:p>
            <a:endParaRPr lang="en-US" sz="1600" dirty="0"/>
          </a:p>
        </p:txBody>
      </p:sp>
      <p:pic>
        <p:nvPicPr>
          <p:cNvPr id="5" name="Graphic 4">
            <a:extLst>
              <a:ext uri="{FF2B5EF4-FFF2-40B4-BE49-F238E27FC236}">
                <a16:creationId xmlns:a16="http://schemas.microsoft.com/office/drawing/2014/main" xmlns="" id="{10F79773-39FA-425D-93DA-2C56BEE5D5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90353" y="1397923"/>
            <a:ext cx="1638301" cy="1638301"/>
          </a:xfrm>
          <a:prstGeom prst="rect">
            <a:avLst/>
          </a:prstGeom>
        </p:spPr>
      </p:pic>
      <p:sp>
        <p:nvSpPr>
          <p:cNvPr id="4" name="Slide Number Placeholder 3"/>
          <p:cNvSpPr>
            <a:spLocks noGrp="1"/>
          </p:cNvSpPr>
          <p:nvPr>
            <p:ph type="sldNum" sz="quarter" idx="12"/>
          </p:nvPr>
        </p:nvSpPr>
        <p:spPr/>
        <p:txBody>
          <a:bodyPr/>
          <a:lstStyle/>
          <a:p>
            <a:fld id="{E3655258-AB04-4BCE-97F4-2DFD4A519D83}" type="slidenum">
              <a:rPr lang="en-US" smtClean="0"/>
              <a:t>88</a:t>
            </a:fld>
            <a:endParaRPr lang="en-US"/>
          </a:p>
        </p:txBody>
      </p:sp>
    </p:spTree>
    <p:extLst>
      <p:ext uri="{BB962C8B-B14F-4D97-AF65-F5344CB8AC3E}">
        <p14:creationId xmlns:p14="http://schemas.microsoft.com/office/powerpoint/2010/main" val="21112035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CMS Monitor?</a:t>
            </a:r>
            <a:endParaRPr lang="en-US" dirty="0"/>
          </a:p>
        </p:txBody>
      </p:sp>
      <p:sp>
        <p:nvSpPr>
          <p:cNvPr id="3" name="Content Placeholder 2"/>
          <p:cNvSpPr>
            <a:spLocks noGrp="1"/>
          </p:cNvSpPr>
          <p:nvPr>
            <p:ph idx="1"/>
          </p:nvPr>
        </p:nvSpPr>
        <p:spPr/>
        <p:txBody>
          <a:bodyPr>
            <a:normAutofit fontScale="77500" lnSpcReduction="20000"/>
          </a:bodyPr>
          <a:lstStyle/>
          <a:p>
            <a:r>
              <a:rPr lang="en-US" dirty="0"/>
              <a:t>Changes in payment that result from changes in the coding or classification of SNF patients vs. actual changes in case mix.</a:t>
            </a:r>
          </a:p>
          <a:p>
            <a:r>
              <a:rPr lang="en-US" dirty="0" smtClean="0"/>
              <a:t>Changes </a:t>
            </a:r>
            <a:r>
              <a:rPr lang="en-US" dirty="0"/>
              <a:t>in the volume and intensity of therapy services provided to SNF residents under PDPM compared to RUG-IV.</a:t>
            </a:r>
          </a:p>
          <a:p>
            <a:r>
              <a:rPr lang="en-US" dirty="0" smtClean="0"/>
              <a:t>Compliance </a:t>
            </a:r>
            <a:r>
              <a:rPr lang="en-US" dirty="0"/>
              <a:t>with the group and concurrent therapy limit.</a:t>
            </a:r>
          </a:p>
          <a:p>
            <a:r>
              <a:rPr lang="en-US" dirty="0" smtClean="0">
                <a:solidFill>
                  <a:srgbClr val="FB15E5"/>
                </a:solidFill>
              </a:rPr>
              <a:t>Any </a:t>
            </a:r>
            <a:r>
              <a:rPr lang="en-US" dirty="0">
                <a:solidFill>
                  <a:srgbClr val="FB15E5"/>
                </a:solidFill>
              </a:rPr>
              <a:t>increases in the use of mechanically altered diet among the SNF population that may suggest that beneficiaries are being prescribed such a diet based on facility financial considerations, rather than for clinical need.</a:t>
            </a:r>
          </a:p>
          <a:p>
            <a:r>
              <a:rPr lang="en-US" dirty="0" smtClean="0">
                <a:solidFill>
                  <a:srgbClr val="FB15E5"/>
                </a:solidFill>
              </a:rPr>
              <a:t>Any </a:t>
            </a:r>
            <a:r>
              <a:rPr lang="en-US" dirty="0">
                <a:solidFill>
                  <a:srgbClr val="FB15E5"/>
                </a:solidFill>
              </a:rPr>
              <a:t>potential consequences (e.g., overutilization) of using cognitive impairment as a payment classifier in the SLP component.</a:t>
            </a:r>
          </a:p>
          <a:p>
            <a:r>
              <a:rPr lang="en-US" dirty="0" smtClean="0"/>
              <a:t>Facilities </a:t>
            </a:r>
            <a:r>
              <a:rPr lang="en-US" dirty="0"/>
              <a:t>whose beneficiaries experience inappropriate early discharge or provision of fewer services (e.g., due to the variable per-diem adjustment).</a:t>
            </a:r>
          </a:p>
          <a:p>
            <a:r>
              <a:rPr lang="en-US" dirty="0" smtClean="0"/>
              <a:t>Stroke </a:t>
            </a:r>
            <a:r>
              <a:rPr lang="en-US" dirty="0"/>
              <a:t>and trauma patients, as well as those with chronic conditions, to identify any adverse trends from application of the variable per-diem adjustment.</a:t>
            </a:r>
          </a:p>
          <a:p>
            <a:r>
              <a:rPr lang="en-US" dirty="0" smtClean="0"/>
              <a:t>Use </a:t>
            </a:r>
            <a:r>
              <a:rPr lang="en-US" dirty="0"/>
              <a:t>of the interrupted-stay policy to identify SNFs whose residents experience frequent readmission, particularly facilities where the readmissions occur just outside the 3-day window used as part of the interrupted-stay policy.</a:t>
            </a:r>
          </a:p>
        </p:txBody>
      </p:sp>
      <p:sp>
        <p:nvSpPr>
          <p:cNvPr id="4" name="Slide Number Placeholder 3"/>
          <p:cNvSpPr>
            <a:spLocks noGrp="1"/>
          </p:cNvSpPr>
          <p:nvPr>
            <p:ph type="sldNum" sz="quarter" idx="12"/>
          </p:nvPr>
        </p:nvSpPr>
        <p:spPr/>
        <p:txBody>
          <a:bodyPr/>
          <a:lstStyle/>
          <a:p>
            <a:fld id="{E3655258-AB04-4BCE-97F4-2DFD4A519D83}" type="slidenum">
              <a:rPr lang="en-US" smtClean="0"/>
              <a:t>89</a:t>
            </a:fld>
            <a:endParaRPr lang="en-US"/>
          </a:p>
        </p:txBody>
      </p:sp>
    </p:spTree>
    <p:extLst>
      <p:ext uri="{BB962C8B-B14F-4D97-AF65-F5344CB8AC3E}">
        <p14:creationId xmlns:p14="http://schemas.microsoft.com/office/powerpoint/2010/main" val="12564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“Reasonable and Necessary”</a:t>
            </a:r>
            <a:br>
              <a:rPr lang="en-US" dirty="0" smtClean="0"/>
            </a:br>
            <a:r>
              <a:rPr lang="en-US" sz="2933" dirty="0"/>
              <a:t>Medical Diagnoses</a:t>
            </a:r>
          </a:p>
        </p:txBody>
      </p:sp>
      <p:sp>
        <p:nvSpPr>
          <p:cNvPr id="3" name="Content Placeholder 2"/>
          <p:cNvSpPr>
            <a:spLocks noGrp="1"/>
          </p:cNvSpPr>
          <p:nvPr>
            <p:ph sz="quarter" idx="1"/>
          </p:nvPr>
        </p:nvSpPr>
        <p:spPr>
          <a:solidFill>
            <a:srgbClr val="FFFFFF"/>
          </a:solidFill>
        </p:spPr>
        <p:txBody>
          <a:bodyPr>
            <a:normAutofit/>
          </a:bodyPr>
          <a:lstStyle/>
          <a:p>
            <a:pPr lvl="0"/>
            <a:r>
              <a:rPr lang="en-US" i="1" dirty="0"/>
              <a:t>While a beneficiary's particular medical condition is a valid factor in deciding if skilled therapy services are needed, a </a:t>
            </a:r>
            <a:r>
              <a:rPr lang="en-US" b="1" i="1" dirty="0"/>
              <a:t>beneficiary's diagnosis or prognosis should never be the sole factor in deciding that a service is or is not skilled</a:t>
            </a:r>
            <a:r>
              <a:rPr lang="en-US" i="1" dirty="0"/>
              <a:t>. The key issue is whether the skills of a qualified therapist are needed to treat the illness or injury, or whether the services can be carried out by </a:t>
            </a:r>
            <a:r>
              <a:rPr lang="en-US" i="1" dirty="0" err="1"/>
              <a:t>nonskilled</a:t>
            </a:r>
            <a:r>
              <a:rPr lang="en-US" i="1" dirty="0"/>
              <a:t> personnel. See item C for descriptions of skilled (rehabilitative) services</a:t>
            </a:r>
            <a:r>
              <a:rPr lang="en-US" i="1" dirty="0" smtClean="0"/>
              <a:t>.</a:t>
            </a:r>
          </a:p>
          <a:p>
            <a:pPr marL="0" indent="0">
              <a:buNone/>
            </a:pPr>
            <a:endParaRPr lang="en-US" sz="2133" i="1" dirty="0"/>
          </a:p>
          <a:p>
            <a:pPr marL="0" indent="0">
              <a:buNone/>
            </a:pPr>
            <a:r>
              <a:rPr lang="en-US" sz="2133" i="1" dirty="0"/>
              <a:t>To be considered reasonable and necessary, the following conditions must be met: (CMS Publication 100-02, </a:t>
            </a:r>
            <a:r>
              <a:rPr lang="en-US" sz="2133" dirty="0"/>
              <a:t>Medicare Benefit Policy Manual, Chapter 15, Section 220.2(B))</a:t>
            </a:r>
          </a:p>
          <a:p>
            <a:pPr marL="0" indent="0">
              <a:buNone/>
            </a:pPr>
            <a:endParaRPr lang="en-US" sz="2000" i="1" dirty="0"/>
          </a:p>
          <a:p>
            <a:pPr marL="0" indent="0">
              <a:buNone/>
            </a:pPr>
            <a:endParaRPr lang="en-US" sz="2000" dirty="0"/>
          </a:p>
          <a:p>
            <a:pPr marL="0" indent="0">
              <a:buNone/>
            </a:pPr>
            <a:endParaRPr lang="en-US" sz="2000"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99110055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hu-HU" smtClean="0"/>
              <a:t>KSHA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90</a:t>
            </a:fld>
            <a:endParaRPr lang="en-US" dirty="0"/>
          </a:p>
        </p:txBody>
      </p:sp>
    </p:spTree>
    <p:extLst>
      <p:ext uri="{BB962C8B-B14F-4D97-AF65-F5344CB8AC3E}">
        <p14:creationId xmlns:p14="http://schemas.microsoft.com/office/powerpoint/2010/main" val="208228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1615</TotalTime>
  <Words>7094</Words>
  <Application>Microsoft Macintosh PowerPoint</Application>
  <PresentationFormat>Widescreen</PresentationFormat>
  <Paragraphs>768</Paragraphs>
  <Slides>90</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90</vt:i4>
      </vt:variant>
    </vt:vector>
  </HeadingPairs>
  <TitlesOfParts>
    <vt:vector size="97" baseType="lpstr">
      <vt:lpstr>Calibri</vt:lpstr>
      <vt:lpstr>Century Gothic</vt:lpstr>
      <vt:lpstr>Garamond</vt:lpstr>
      <vt:lpstr>Times New Roman</vt:lpstr>
      <vt:lpstr>Wingdings</vt:lpstr>
      <vt:lpstr>Arial</vt:lpstr>
      <vt:lpstr>Savon</vt:lpstr>
      <vt:lpstr>   SLP5 Writing Person Centered Functional Goals     </vt:lpstr>
      <vt:lpstr>Course Description</vt:lpstr>
      <vt:lpstr>Course Objectives</vt:lpstr>
      <vt:lpstr>Know your REGULATIONS</vt:lpstr>
      <vt:lpstr>Medicare Benefit Policy Manual CHAPTER 15 “Reasonable and Necessary”</vt:lpstr>
      <vt:lpstr>Indications for Speech Therapy Services</vt:lpstr>
      <vt:lpstr>“Reasonable and Necessary” Evidenced Based Practice</vt:lpstr>
      <vt:lpstr>“Reasonable and Necessary” Complexity and Sophistication</vt:lpstr>
      <vt:lpstr>“Reasonable and Necessary” Medical Diagnoses</vt:lpstr>
      <vt:lpstr>“Reasonable and Necessary” Determining Appropriate Frequency and Duration</vt:lpstr>
      <vt:lpstr>CODING:  Your FIRST DEFENSE</vt:lpstr>
      <vt:lpstr>Coding- Keeping Control </vt:lpstr>
      <vt:lpstr>PowerPoint Presentation</vt:lpstr>
      <vt:lpstr> 92610: Evaluation of Oral &amp; Pharyngeal Swallowing Function </vt:lpstr>
      <vt:lpstr>2014 Evaluation Codes Defined</vt:lpstr>
      <vt:lpstr>Can new codes be billed together same day?</vt:lpstr>
      <vt:lpstr>One Hour Time Based Eval Codes</vt:lpstr>
      <vt:lpstr>Is my documentation time included?</vt:lpstr>
      <vt:lpstr>Case Studies</vt:lpstr>
      <vt:lpstr>Case Studies</vt:lpstr>
      <vt:lpstr>Documenting: Plan of Care  Requirements</vt:lpstr>
      <vt:lpstr>Evaluation Defined</vt:lpstr>
      <vt:lpstr>Documentation Overview:  Plan of Care (POC) Requirements </vt:lpstr>
      <vt:lpstr>STEPS</vt:lpstr>
      <vt:lpstr>STEP 1: Order/Referral</vt:lpstr>
      <vt:lpstr>STEP 2: “Screening”</vt:lpstr>
      <vt:lpstr>STEP 3: Evaluation </vt:lpstr>
      <vt:lpstr>Diagnostic Testing</vt:lpstr>
      <vt:lpstr>Documenting “ability to learn”</vt:lpstr>
      <vt:lpstr>Baseline *Must be documented*</vt:lpstr>
      <vt:lpstr>Prior Level of Function *Must be documented*</vt:lpstr>
      <vt:lpstr>Documenting Change from PLOF to Baseline</vt:lpstr>
      <vt:lpstr>Step 4: Establish POC</vt:lpstr>
      <vt:lpstr>Medical History</vt:lpstr>
      <vt:lpstr>Rehab Therapy Defined</vt:lpstr>
      <vt:lpstr>Maintenance Programs Defined</vt:lpstr>
      <vt:lpstr> Maintenance Programs </vt:lpstr>
      <vt:lpstr>The Jimmo Affect…. Can’t I treat anyone now?</vt:lpstr>
      <vt:lpstr>Maintenance Sample: VOICE</vt:lpstr>
      <vt:lpstr>Maintenance Sample: Cog-Language</vt:lpstr>
      <vt:lpstr>Maintenance Sample: Dysphagia</vt:lpstr>
      <vt:lpstr>Individuals with Chronic Conditions</vt:lpstr>
      <vt:lpstr>Goals/Treatment Measures</vt:lpstr>
      <vt:lpstr>Step 5: Write Clarification Order</vt:lpstr>
      <vt:lpstr>Step 6: Certification of Eval/POC</vt:lpstr>
      <vt:lpstr>Goal Building</vt:lpstr>
      <vt:lpstr>Goals/Treatment Measures</vt:lpstr>
      <vt:lpstr>S.M.A.R.T. GOALS</vt:lpstr>
      <vt:lpstr>SPECIFIC </vt:lpstr>
      <vt:lpstr>MEASURABLE </vt:lpstr>
      <vt:lpstr>ATTAINABLE  (sometimes called ACTIONABLE or ACHIEVABLE) </vt:lpstr>
      <vt:lpstr>REALISTIC  </vt:lpstr>
      <vt:lpstr>TIMELY  or time-bound</vt:lpstr>
      <vt:lpstr>Long Term versus Short Term Goals</vt:lpstr>
      <vt:lpstr>Can I use CUES in my GOALS?</vt:lpstr>
      <vt:lpstr>Goals/Treatment Measures</vt:lpstr>
      <vt:lpstr>Remember to SUB-TASK</vt:lpstr>
      <vt:lpstr>Sample LONG TERM Goals</vt:lpstr>
      <vt:lpstr>SHORT TERM: Auditory Comprehension</vt:lpstr>
      <vt:lpstr>SHORT TERM: Auditory Comprehension</vt:lpstr>
      <vt:lpstr>Voice: LTG and STGs</vt:lpstr>
      <vt:lpstr>Dysarthria: LTG and STGs</vt:lpstr>
      <vt:lpstr>Apraxia: LTG and STG</vt:lpstr>
      <vt:lpstr>Receptive Language: LTG and STGs</vt:lpstr>
      <vt:lpstr>Expressive Language: LTG and STGs</vt:lpstr>
      <vt:lpstr>Dysphagia</vt:lpstr>
      <vt:lpstr>Dysphagia per Medicare Manual</vt:lpstr>
      <vt:lpstr>Specialized Dysphagia Care</vt:lpstr>
      <vt:lpstr>92526- Dysphagia Therapy</vt:lpstr>
      <vt:lpstr>How am I documenting unique skilled dysphagia care?</vt:lpstr>
      <vt:lpstr>Now… How am I Documenting this?</vt:lpstr>
      <vt:lpstr>Tips for Dysphagia Goals</vt:lpstr>
      <vt:lpstr>Phase Breakdown &amp; Measurability</vt:lpstr>
      <vt:lpstr>I. Oral Prep Phase</vt:lpstr>
      <vt:lpstr>II. Oral Phase</vt:lpstr>
      <vt:lpstr>III. Pharyngeal Phase</vt:lpstr>
      <vt:lpstr>When do we need Instrumental for Measure?</vt:lpstr>
      <vt:lpstr>IV. “Treating” upper 1/3 esophagus</vt:lpstr>
      <vt:lpstr>“Treating” the upper 1/3 of esophagus</vt:lpstr>
      <vt:lpstr>Progress Reports</vt:lpstr>
      <vt:lpstr>Progress Note</vt:lpstr>
      <vt:lpstr>Discharge Summary</vt:lpstr>
      <vt:lpstr>PowerPoint Presentation</vt:lpstr>
      <vt:lpstr>PDPM Proposed Rates  Rates below are multiplied times the Case Mix Indexes for each component area and then added  together to determine daily rate  </vt:lpstr>
      <vt:lpstr>SLP Component</vt:lpstr>
      <vt:lpstr>SLP Bucket Case Mix Groups</vt:lpstr>
      <vt:lpstr>Key MDS Areas: ST Component</vt:lpstr>
      <vt:lpstr>Key MDS Areas: ST Component</vt:lpstr>
      <vt:lpstr>What Will CMS Monitor?</vt:lpstr>
      <vt:lpstr>Questions?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in Skilled Nursing Facilities: Part I</dc:title>
  <dc:creator>Renee Kinder</dc:creator>
  <cp:lastModifiedBy>Renee Kinder</cp:lastModifiedBy>
  <cp:revision>12</cp:revision>
  <dcterms:created xsi:type="dcterms:W3CDTF">2017-01-23T03:42:36Z</dcterms:created>
  <dcterms:modified xsi:type="dcterms:W3CDTF">2018-10-04T15:00:28Z</dcterms:modified>
</cp:coreProperties>
</file>